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Libre Baskerville Bold" charset="1" panose="02000000000000000000"/>
      <p:regular r:id="rId15"/>
    </p:embeddedFont>
    <p:embeddedFont>
      <p:font typeface="Inter Bold" charset="1" panose="020B0802030000000004"/>
      <p:regular r:id="rId16"/>
    </p:embeddedFont>
    <p:embeddedFont>
      <p:font typeface="Inter Bold Italics" charset="1" panose="020B0802030000000004"/>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EEEEF"/>
        </a:solidFill>
      </p:bgPr>
    </p:bg>
    <p:spTree>
      <p:nvGrpSpPr>
        <p:cNvPr id="1" name=""/>
        <p:cNvGrpSpPr/>
        <p:nvPr/>
      </p:nvGrpSpPr>
      <p:grpSpPr>
        <a:xfrm>
          <a:off x="0" y="0"/>
          <a:ext cx="0" cy="0"/>
          <a:chOff x="0" y="0"/>
          <a:chExt cx="0" cy="0"/>
        </a:xfrm>
      </p:grpSpPr>
      <p:grpSp>
        <p:nvGrpSpPr>
          <p:cNvPr name="Group 2" id="2"/>
          <p:cNvGrpSpPr/>
          <p:nvPr/>
        </p:nvGrpSpPr>
        <p:grpSpPr>
          <a:xfrm rot="5400000">
            <a:off x="15310819" y="0"/>
            <a:ext cx="2977181" cy="2977181"/>
            <a:chOff x="0" y="0"/>
            <a:chExt cx="3969575" cy="3969575"/>
          </a:xfrm>
        </p:grpSpPr>
        <p:grpSp>
          <p:nvGrpSpPr>
            <p:cNvPr name="Group 3" id="3"/>
            <p:cNvGrpSpPr/>
            <p:nvPr/>
          </p:nvGrpSpPr>
          <p:grpSpPr>
            <a:xfrm rot="0">
              <a:off x="0" y="0"/>
              <a:ext cx="1984788" cy="198478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5" id="5"/>
              <p:cNvSpPr txBox="true"/>
              <p:nvPr/>
            </p:nvSpPr>
            <p:spPr>
              <a:xfrm>
                <a:off x="0" y="19050"/>
                <a:ext cx="812800" cy="793750"/>
              </a:xfrm>
              <a:prstGeom prst="rect">
                <a:avLst/>
              </a:prstGeom>
            </p:spPr>
            <p:txBody>
              <a:bodyPr anchor="ctr" rtlCol="false" tIns="50800" lIns="50800" bIns="50800" rIns="50800"/>
              <a:lstStyle/>
              <a:p>
                <a:pPr algn="ctr">
                  <a:lnSpc>
                    <a:spcPts val="1980"/>
                  </a:lnSpc>
                </a:pPr>
              </a:p>
            </p:txBody>
          </p:sp>
        </p:grpSp>
        <p:grpSp>
          <p:nvGrpSpPr>
            <p:cNvPr name="Group 6" id="6"/>
            <p:cNvGrpSpPr/>
            <p:nvPr/>
          </p:nvGrpSpPr>
          <p:grpSpPr>
            <a:xfrm rot="0">
              <a:off x="0" y="1984788"/>
              <a:ext cx="1984788" cy="198478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8" id="8"/>
              <p:cNvSpPr txBox="true"/>
              <p:nvPr/>
            </p:nvSpPr>
            <p:spPr>
              <a:xfrm>
                <a:off x="0" y="19050"/>
                <a:ext cx="812800" cy="793750"/>
              </a:xfrm>
              <a:prstGeom prst="rect">
                <a:avLst/>
              </a:prstGeom>
            </p:spPr>
            <p:txBody>
              <a:bodyPr anchor="ctr" rtlCol="false" tIns="50800" lIns="50800" bIns="50800" rIns="50800"/>
              <a:lstStyle/>
              <a:p>
                <a:pPr algn="ctr">
                  <a:lnSpc>
                    <a:spcPts val="1980"/>
                  </a:lnSpc>
                </a:pPr>
              </a:p>
            </p:txBody>
          </p:sp>
        </p:grpSp>
        <p:grpSp>
          <p:nvGrpSpPr>
            <p:cNvPr name="Group 9" id="9"/>
            <p:cNvGrpSpPr/>
            <p:nvPr/>
          </p:nvGrpSpPr>
          <p:grpSpPr>
            <a:xfrm rot="0">
              <a:off x="1984788" y="0"/>
              <a:ext cx="1984788" cy="1984788"/>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11" id="11"/>
              <p:cNvSpPr txBox="true"/>
              <p:nvPr/>
            </p:nvSpPr>
            <p:spPr>
              <a:xfrm>
                <a:off x="0" y="19050"/>
                <a:ext cx="812800" cy="793750"/>
              </a:xfrm>
              <a:prstGeom prst="rect">
                <a:avLst/>
              </a:prstGeom>
            </p:spPr>
            <p:txBody>
              <a:bodyPr anchor="ctr" rtlCol="false" tIns="50800" lIns="50800" bIns="50800" rIns="50800"/>
              <a:lstStyle/>
              <a:p>
                <a:pPr algn="ctr">
                  <a:lnSpc>
                    <a:spcPts val="1980"/>
                  </a:lnSpc>
                </a:pPr>
              </a:p>
            </p:txBody>
          </p:sp>
        </p:grpSp>
      </p:grpSp>
      <p:grpSp>
        <p:nvGrpSpPr>
          <p:cNvPr name="Group 12" id="12"/>
          <p:cNvGrpSpPr/>
          <p:nvPr/>
        </p:nvGrpSpPr>
        <p:grpSpPr>
          <a:xfrm rot="5400000">
            <a:off x="536399" y="1655882"/>
            <a:ext cx="1321300" cy="132130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14" id="14"/>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15" id="15"/>
          <p:cNvGrpSpPr/>
          <p:nvPr/>
        </p:nvGrpSpPr>
        <p:grpSpPr>
          <a:xfrm rot="5400000">
            <a:off x="5703926" y="7490954"/>
            <a:ext cx="1488591" cy="148859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17" id="17"/>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18" id="18"/>
          <p:cNvGrpSpPr/>
          <p:nvPr/>
        </p:nvGrpSpPr>
        <p:grpSpPr>
          <a:xfrm rot="5400000">
            <a:off x="1857699" y="334582"/>
            <a:ext cx="1321300" cy="132130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0" id="20"/>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21" id="21"/>
          <p:cNvGrpSpPr/>
          <p:nvPr/>
        </p:nvGrpSpPr>
        <p:grpSpPr>
          <a:xfrm rot="5400000">
            <a:off x="16799409" y="8798409"/>
            <a:ext cx="1488591" cy="1488591"/>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23" id="23"/>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24" id="24"/>
          <p:cNvGrpSpPr/>
          <p:nvPr/>
        </p:nvGrpSpPr>
        <p:grpSpPr>
          <a:xfrm rot="5400000">
            <a:off x="4215335" y="7490954"/>
            <a:ext cx="1488591" cy="1488591"/>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1"/>
            </a:solidFill>
          </p:spPr>
        </p:sp>
        <p:sp>
          <p:nvSpPr>
            <p:cNvPr name="TextBox 26" id="26"/>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27" id="27"/>
          <p:cNvGrpSpPr/>
          <p:nvPr/>
        </p:nvGrpSpPr>
        <p:grpSpPr>
          <a:xfrm rot="-5400000">
            <a:off x="0" y="8429301"/>
            <a:ext cx="1857699" cy="1857699"/>
            <a:chOff x="0" y="0"/>
            <a:chExt cx="2476932" cy="2476932"/>
          </a:xfrm>
        </p:grpSpPr>
        <p:grpSp>
          <p:nvGrpSpPr>
            <p:cNvPr name="Group 28" id="28"/>
            <p:cNvGrpSpPr/>
            <p:nvPr/>
          </p:nvGrpSpPr>
          <p:grpSpPr>
            <a:xfrm rot="0">
              <a:off x="0" y="0"/>
              <a:ext cx="1238466" cy="1238466"/>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30" id="30"/>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1" id="31"/>
            <p:cNvGrpSpPr/>
            <p:nvPr/>
          </p:nvGrpSpPr>
          <p:grpSpPr>
            <a:xfrm rot="0">
              <a:off x="0" y="1238466"/>
              <a:ext cx="1238466" cy="1238466"/>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33" id="33"/>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4" id="34"/>
            <p:cNvGrpSpPr/>
            <p:nvPr/>
          </p:nvGrpSpPr>
          <p:grpSpPr>
            <a:xfrm rot="0">
              <a:off x="1238466" y="0"/>
              <a:ext cx="1238466" cy="1238466"/>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36" id="36"/>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sp>
        <p:nvSpPr>
          <p:cNvPr name="TextBox 37" id="37"/>
          <p:cNvSpPr txBox="true"/>
          <p:nvPr/>
        </p:nvSpPr>
        <p:spPr>
          <a:xfrm rot="0">
            <a:off x="377600" y="340661"/>
            <a:ext cx="2595234" cy="251460"/>
          </a:xfrm>
          <a:prstGeom prst="rect">
            <a:avLst/>
          </a:prstGeom>
        </p:spPr>
        <p:txBody>
          <a:bodyPr anchor="t" rtlCol="false" tIns="0" lIns="0" bIns="0" rIns="0">
            <a:spAutoFit/>
          </a:bodyPr>
          <a:lstStyle/>
          <a:p>
            <a:pPr algn="ctr">
              <a:lnSpc>
                <a:spcPts val="1979"/>
              </a:lnSpc>
              <a:spcBef>
                <a:spcPct val="0"/>
              </a:spcBef>
            </a:pPr>
            <a:r>
              <a:rPr lang="en-US" b="true" sz="1799">
                <a:solidFill>
                  <a:srgbClr val="000000"/>
                </a:solidFill>
                <a:latin typeface="Libre Baskerville Bold"/>
                <a:ea typeface="Libre Baskerville Bold"/>
                <a:cs typeface="Libre Baskerville Bold"/>
                <a:sym typeface="Libre Baskerville Bold"/>
              </a:rPr>
              <a:t>RK Software Services</a:t>
            </a:r>
          </a:p>
        </p:txBody>
      </p:sp>
      <p:grpSp>
        <p:nvGrpSpPr>
          <p:cNvPr name="Group 38" id="38"/>
          <p:cNvGrpSpPr/>
          <p:nvPr/>
        </p:nvGrpSpPr>
        <p:grpSpPr>
          <a:xfrm rot="0">
            <a:off x="11156614" y="2795201"/>
            <a:ext cx="5265791" cy="4696598"/>
            <a:chOff x="0" y="0"/>
            <a:chExt cx="1386875" cy="1236964"/>
          </a:xfrm>
        </p:grpSpPr>
        <p:sp>
          <p:nvSpPr>
            <p:cNvPr name="Freeform 39" id="39"/>
            <p:cNvSpPr/>
            <p:nvPr/>
          </p:nvSpPr>
          <p:spPr>
            <a:xfrm flipH="false" flipV="false" rot="0">
              <a:off x="0" y="0"/>
              <a:ext cx="1386875" cy="1236964"/>
            </a:xfrm>
            <a:custGeom>
              <a:avLst/>
              <a:gdLst/>
              <a:ahLst/>
              <a:cxnLst/>
              <a:rect r="r" b="b" t="t" l="l"/>
              <a:pathLst>
                <a:path h="1236964" w="1386875">
                  <a:moveTo>
                    <a:pt x="44107" y="0"/>
                  </a:moveTo>
                  <a:lnTo>
                    <a:pt x="1342768" y="0"/>
                  </a:lnTo>
                  <a:cubicBezTo>
                    <a:pt x="1367128" y="0"/>
                    <a:pt x="1386875" y="19747"/>
                    <a:pt x="1386875" y="44107"/>
                  </a:cubicBezTo>
                  <a:lnTo>
                    <a:pt x="1386875" y="1192857"/>
                  </a:lnTo>
                  <a:cubicBezTo>
                    <a:pt x="1386875" y="1217217"/>
                    <a:pt x="1367128" y="1236964"/>
                    <a:pt x="1342768" y="1236964"/>
                  </a:cubicBezTo>
                  <a:lnTo>
                    <a:pt x="44107" y="1236964"/>
                  </a:lnTo>
                  <a:cubicBezTo>
                    <a:pt x="19747" y="1236964"/>
                    <a:pt x="0" y="1217217"/>
                    <a:pt x="0" y="1192857"/>
                  </a:cubicBezTo>
                  <a:lnTo>
                    <a:pt x="0" y="44107"/>
                  </a:lnTo>
                  <a:cubicBezTo>
                    <a:pt x="0" y="19747"/>
                    <a:pt x="19747" y="0"/>
                    <a:pt x="44107" y="0"/>
                  </a:cubicBezTo>
                  <a:close/>
                </a:path>
              </a:pathLst>
            </a:custGeom>
            <a:solidFill>
              <a:srgbClr val="000000">
                <a:alpha val="0"/>
              </a:srgbClr>
            </a:solidFill>
            <a:ln w="9525" cap="rnd">
              <a:solidFill>
                <a:srgbClr val="A6A6A6"/>
              </a:solidFill>
              <a:prstDash val="solid"/>
              <a:round/>
            </a:ln>
          </p:spPr>
        </p:sp>
        <p:sp>
          <p:nvSpPr>
            <p:cNvPr name="TextBox 40" id="40"/>
            <p:cNvSpPr txBox="true"/>
            <p:nvPr/>
          </p:nvSpPr>
          <p:spPr>
            <a:xfrm>
              <a:off x="0" y="19050"/>
              <a:ext cx="1386875" cy="1217914"/>
            </a:xfrm>
            <a:prstGeom prst="rect">
              <a:avLst/>
            </a:prstGeom>
          </p:spPr>
          <p:txBody>
            <a:bodyPr anchor="ctr" rtlCol="false" tIns="50800" lIns="50800" bIns="50800" rIns="50800"/>
            <a:lstStyle/>
            <a:p>
              <a:pPr algn="ctr">
                <a:lnSpc>
                  <a:spcPts val="1979"/>
                </a:lnSpc>
              </a:pPr>
            </a:p>
          </p:txBody>
        </p:sp>
      </p:grpSp>
      <p:sp>
        <p:nvSpPr>
          <p:cNvPr name="TextBox 41" id="41"/>
          <p:cNvSpPr txBox="true"/>
          <p:nvPr/>
        </p:nvSpPr>
        <p:spPr>
          <a:xfrm rot="0">
            <a:off x="2220761" y="3034331"/>
            <a:ext cx="7757122" cy="2533650"/>
          </a:xfrm>
          <a:prstGeom prst="rect">
            <a:avLst/>
          </a:prstGeom>
        </p:spPr>
        <p:txBody>
          <a:bodyPr anchor="t" rtlCol="false" tIns="0" lIns="0" bIns="0" rIns="0">
            <a:spAutoFit/>
          </a:bodyPr>
          <a:lstStyle/>
          <a:p>
            <a:pPr algn="l">
              <a:lnSpc>
                <a:spcPts val="6600"/>
              </a:lnSpc>
            </a:pPr>
            <a:r>
              <a:rPr lang="en-US" sz="6000" spc="-89" b="true">
                <a:solidFill>
                  <a:srgbClr val="000000"/>
                </a:solidFill>
                <a:latin typeface="Libre Baskerville Bold"/>
                <a:ea typeface="Libre Baskerville Bold"/>
                <a:cs typeface="Libre Baskerville Bold"/>
                <a:sym typeface="Libre Baskerville Bold"/>
              </a:rPr>
              <a:t>Your AI Integration Partner for Scalable Success</a:t>
            </a:r>
          </a:p>
        </p:txBody>
      </p:sp>
      <p:sp>
        <p:nvSpPr>
          <p:cNvPr name="TextBox 42" id="42"/>
          <p:cNvSpPr txBox="true"/>
          <p:nvPr/>
        </p:nvSpPr>
        <p:spPr>
          <a:xfrm rot="0">
            <a:off x="2220761" y="5588132"/>
            <a:ext cx="6429669" cy="306705"/>
          </a:xfrm>
          <a:prstGeom prst="rect">
            <a:avLst/>
          </a:prstGeom>
        </p:spPr>
        <p:txBody>
          <a:bodyPr anchor="t" rtlCol="false" tIns="0" lIns="0" bIns="0" rIns="0">
            <a:spAutoFit/>
          </a:bodyPr>
          <a:lstStyle/>
          <a:p>
            <a:pPr algn="l">
              <a:lnSpc>
                <a:spcPts val="2520"/>
              </a:lnSpc>
            </a:pPr>
            <a:r>
              <a:rPr lang="en-US" sz="1800" spc="18" b="true">
                <a:solidFill>
                  <a:srgbClr val="676E7B"/>
                </a:solidFill>
                <a:latin typeface="Inter Bold"/>
                <a:ea typeface="Inter Bold"/>
                <a:cs typeface="Inter Bold"/>
                <a:sym typeface="Inter Bold"/>
              </a:rPr>
              <a:t>Rana Khalid, Founder</a:t>
            </a:r>
          </a:p>
        </p:txBody>
      </p:sp>
      <p:sp>
        <p:nvSpPr>
          <p:cNvPr name="Freeform 43" id="43"/>
          <p:cNvSpPr/>
          <p:nvPr/>
        </p:nvSpPr>
        <p:spPr>
          <a:xfrm flipH="false" flipV="false" rot="0">
            <a:off x="10475733" y="1829723"/>
            <a:ext cx="6627554" cy="6627554"/>
          </a:xfrm>
          <a:custGeom>
            <a:avLst/>
            <a:gdLst/>
            <a:ahLst/>
            <a:cxnLst/>
            <a:rect r="r" b="b" t="t" l="l"/>
            <a:pathLst>
              <a:path h="6627554" w="6627554">
                <a:moveTo>
                  <a:pt x="0" y="0"/>
                </a:moveTo>
                <a:lnTo>
                  <a:pt x="6627553" y="0"/>
                </a:lnTo>
                <a:lnTo>
                  <a:pt x="6627553" y="6627554"/>
                </a:lnTo>
                <a:lnTo>
                  <a:pt x="0" y="6627554"/>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EEEEF"/>
        </a:solidFill>
      </p:bgPr>
    </p:bg>
    <p:spTree>
      <p:nvGrpSpPr>
        <p:cNvPr id="1" name=""/>
        <p:cNvGrpSpPr/>
        <p:nvPr/>
      </p:nvGrpSpPr>
      <p:grpSpPr>
        <a:xfrm>
          <a:off x="0" y="0"/>
          <a:ext cx="0" cy="0"/>
          <a:chOff x="0" y="0"/>
          <a:chExt cx="0" cy="0"/>
        </a:xfrm>
      </p:grpSpPr>
      <p:grpSp>
        <p:nvGrpSpPr>
          <p:cNvPr name="Group 2" id="2"/>
          <p:cNvGrpSpPr/>
          <p:nvPr/>
        </p:nvGrpSpPr>
        <p:grpSpPr>
          <a:xfrm rot="-5400000">
            <a:off x="0" y="8429301"/>
            <a:ext cx="1857699" cy="1857699"/>
            <a:chOff x="0" y="0"/>
            <a:chExt cx="2476932" cy="2476932"/>
          </a:xfrm>
        </p:grpSpPr>
        <p:grpSp>
          <p:nvGrpSpPr>
            <p:cNvPr name="Group 3" id="3"/>
            <p:cNvGrpSpPr/>
            <p:nvPr/>
          </p:nvGrpSpPr>
          <p:grpSpPr>
            <a:xfrm rot="0">
              <a:off x="0" y="0"/>
              <a:ext cx="1238466" cy="123846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5" id="5"/>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6" id="6"/>
            <p:cNvGrpSpPr/>
            <p:nvPr/>
          </p:nvGrpSpPr>
          <p:grpSpPr>
            <a:xfrm rot="0">
              <a:off x="0" y="1238466"/>
              <a:ext cx="1238466" cy="1238466"/>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8" id="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9" id="9"/>
            <p:cNvGrpSpPr/>
            <p:nvPr/>
          </p:nvGrpSpPr>
          <p:grpSpPr>
            <a:xfrm rot="0">
              <a:off x="1238466" y="0"/>
              <a:ext cx="1238466" cy="123846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11" id="11"/>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12" id="12"/>
          <p:cNvGrpSpPr/>
          <p:nvPr/>
        </p:nvGrpSpPr>
        <p:grpSpPr>
          <a:xfrm rot="5400000">
            <a:off x="15736621" y="803205"/>
            <a:ext cx="1857699" cy="1857699"/>
            <a:chOff x="0" y="0"/>
            <a:chExt cx="2476932" cy="2476932"/>
          </a:xfrm>
        </p:grpSpPr>
        <p:grpSp>
          <p:nvGrpSpPr>
            <p:cNvPr name="Group 13" id="13"/>
            <p:cNvGrpSpPr/>
            <p:nvPr/>
          </p:nvGrpSpPr>
          <p:grpSpPr>
            <a:xfrm rot="0">
              <a:off x="0" y="0"/>
              <a:ext cx="1238466" cy="123846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15" id="15"/>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6" id="16"/>
            <p:cNvGrpSpPr/>
            <p:nvPr/>
          </p:nvGrpSpPr>
          <p:grpSpPr>
            <a:xfrm rot="0">
              <a:off x="0" y="1238466"/>
              <a:ext cx="1238466" cy="123846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18" id="1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9" id="19"/>
            <p:cNvGrpSpPr/>
            <p:nvPr/>
          </p:nvGrpSpPr>
          <p:grpSpPr>
            <a:xfrm rot="0">
              <a:off x="1238466" y="0"/>
              <a:ext cx="1238466" cy="1238466"/>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1" id="21"/>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22" id="22"/>
          <p:cNvGrpSpPr/>
          <p:nvPr/>
        </p:nvGrpSpPr>
        <p:grpSpPr>
          <a:xfrm rot="5400000">
            <a:off x="1133475" y="1333631"/>
            <a:ext cx="928850" cy="92885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4" id="24"/>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sp>
        <p:nvSpPr>
          <p:cNvPr name="TextBox 25" id="25"/>
          <p:cNvSpPr txBox="true"/>
          <p:nvPr/>
        </p:nvSpPr>
        <p:spPr>
          <a:xfrm rot="0">
            <a:off x="2266704" y="3727529"/>
            <a:ext cx="5345914" cy="711200"/>
          </a:xfrm>
          <a:prstGeom prst="rect">
            <a:avLst/>
          </a:prstGeom>
        </p:spPr>
        <p:txBody>
          <a:bodyPr anchor="t" rtlCol="false" tIns="0" lIns="0" bIns="0" rIns="0">
            <a:spAutoFit/>
          </a:bodyPr>
          <a:lstStyle/>
          <a:p>
            <a:pPr algn="l">
              <a:lnSpc>
                <a:spcPts val="5500"/>
              </a:lnSpc>
            </a:pPr>
            <a:r>
              <a:rPr lang="en-US" sz="5000" spc="-50" b="true">
                <a:solidFill>
                  <a:srgbClr val="000000"/>
                </a:solidFill>
                <a:latin typeface="Libre Baskerville Bold"/>
                <a:ea typeface="Libre Baskerville Bold"/>
                <a:cs typeface="Libre Baskerville Bold"/>
                <a:sym typeface="Libre Baskerville Bold"/>
              </a:rPr>
              <a:t>Who We Are</a:t>
            </a:r>
          </a:p>
        </p:txBody>
      </p:sp>
      <p:sp>
        <p:nvSpPr>
          <p:cNvPr name="TextBox 26" id="26"/>
          <p:cNvSpPr txBox="true"/>
          <p:nvPr/>
        </p:nvSpPr>
        <p:spPr>
          <a:xfrm rot="0">
            <a:off x="377600" y="340661"/>
            <a:ext cx="2615286" cy="251460"/>
          </a:xfrm>
          <a:prstGeom prst="rect">
            <a:avLst/>
          </a:prstGeom>
        </p:spPr>
        <p:txBody>
          <a:bodyPr anchor="t" rtlCol="false" tIns="0" lIns="0" bIns="0" rIns="0">
            <a:spAutoFit/>
          </a:bodyPr>
          <a:lstStyle/>
          <a:p>
            <a:pPr algn="ctr">
              <a:lnSpc>
                <a:spcPts val="1979"/>
              </a:lnSpc>
              <a:spcBef>
                <a:spcPct val="0"/>
              </a:spcBef>
            </a:pPr>
            <a:r>
              <a:rPr lang="en-US" b="true" sz="1799">
                <a:solidFill>
                  <a:srgbClr val="000000"/>
                </a:solidFill>
                <a:latin typeface="Libre Baskerville Bold"/>
                <a:ea typeface="Libre Baskerville Bold"/>
                <a:cs typeface="Libre Baskerville Bold"/>
                <a:sym typeface="Libre Baskerville Bold"/>
              </a:rPr>
              <a:t>RK Software Services</a:t>
            </a:r>
          </a:p>
        </p:txBody>
      </p:sp>
      <p:sp>
        <p:nvSpPr>
          <p:cNvPr name="Freeform 27" id="27"/>
          <p:cNvSpPr/>
          <p:nvPr/>
        </p:nvSpPr>
        <p:spPr>
          <a:xfrm flipH="false" flipV="false" rot="0">
            <a:off x="13473098" y="5561585"/>
            <a:ext cx="4407718" cy="4407718"/>
          </a:xfrm>
          <a:custGeom>
            <a:avLst/>
            <a:gdLst/>
            <a:ahLst/>
            <a:cxnLst/>
            <a:rect r="r" b="b" t="t" l="l"/>
            <a:pathLst>
              <a:path h="4407718" w="4407718">
                <a:moveTo>
                  <a:pt x="0" y="0"/>
                </a:moveTo>
                <a:lnTo>
                  <a:pt x="4407718" y="0"/>
                </a:lnTo>
                <a:lnTo>
                  <a:pt x="4407718" y="4407718"/>
                </a:lnTo>
                <a:lnTo>
                  <a:pt x="0" y="4407718"/>
                </a:lnTo>
                <a:lnTo>
                  <a:pt x="0" y="0"/>
                </a:lnTo>
                <a:close/>
              </a:path>
            </a:pathLst>
          </a:custGeom>
          <a:blipFill>
            <a:blip r:embed="rId2"/>
            <a:stretch>
              <a:fillRect l="0" t="0" r="0" b="0"/>
            </a:stretch>
          </a:blipFill>
        </p:spPr>
      </p:sp>
      <p:grpSp>
        <p:nvGrpSpPr>
          <p:cNvPr name="Group 28" id="28"/>
          <p:cNvGrpSpPr/>
          <p:nvPr/>
        </p:nvGrpSpPr>
        <p:grpSpPr>
          <a:xfrm rot="0">
            <a:off x="7928833" y="2532358"/>
            <a:ext cx="7432362" cy="4806885"/>
            <a:chOff x="0" y="0"/>
            <a:chExt cx="1957495" cy="1266011"/>
          </a:xfrm>
        </p:grpSpPr>
        <p:sp>
          <p:nvSpPr>
            <p:cNvPr name="Freeform 29" id="29"/>
            <p:cNvSpPr/>
            <p:nvPr/>
          </p:nvSpPr>
          <p:spPr>
            <a:xfrm flipH="false" flipV="false" rot="0">
              <a:off x="0" y="0"/>
              <a:ext cx="1957494" cy="1266011"/>
            </a:xfrm>
            <a:custGeom>
              <a:avLst/>
              <a:gdLst/>
              <a:ahLst/>
              <a:cxnLst/>
              <a:rect r="r" b="b" t="t" l="l"/>
              <a:pathLst>
                <a:path h="1266011" w="1957494">
                  <a:moveTo>
                    <a:pt x="31250" y="0"/>
                  </a:moveTo>
                  <a:lnTo>
                    <a:pt x="1926245" y="0"/>
                  </a:lnTo>
                  <a:cubicBezTo>
                    <a:pt x="1943504" y="0"/>
                    <a:pt x="1957494" y="13991"/>
                    <a:pt x="1957494" y="31250"/>
                  </a:cubicBezTo>
                  <a:lnTo>
                    <a:pt x="1957494" y="1234761"/>
                  </a:lnTo>
                  <a:cubicBezTo>
                    <a:pt x="1957494" y="1243049"/>
                    <a:pt x="1954202" y="1250998"/>
                    <a:pt x="1948342" y="1256858"/>
                  </a:cubicBezTo>
                  <a:cubicBezTo>
                    <a:pt x="1942481" y="1262718"/>
                    <a:pt x="1934533" y="1266011"/>
                    <a:pt x="1926245" y="1266011"/>
                  </a:cubicBezTo>
                  <a:lnTo>
                    <a:pt x="31250" y="1266011"/>
                  </a:lnTo>
                  <a:cubicBezTo>
                    <a:pt x="13991" y="1266011"/>
                    <a:pt x="0" y="1252020"/>
                    <a:pt x="0" y="1234761"/>
                  </a:cubicBezTo>
                  <a:lnTo>
                    <a:pt x="0" y="31250"/>
                  </a:lnTo>
                  <a:cubicBezTo>
                    <a:pt x="0" y="13991"/>
                    <a:pt x="13991" y="0"/>
                    <a:pt x="31250" y="0"/>
                  </a:cubicBezTo>
                  <a:close/>
                </a:path>
              </a:pathLst>
            </a:custGeom>
            <a:solidFill>
              <a:srgbClr val="FFFFFF">
                <a:alpha val="60784"/>
              </a:srgbClr>
            </a:solidFill>
            <a:ln cap="rnd">
              <a:noFill/>
              <a:prstDash val="sysDot"/>
              <a:round/>
            </a:ln>
          </p:spPr>
        </p:sp>
        <p:sp>
          <p:nvSpPr>
            <p:cNvPr name="TextBox 30" id="30"/>
            <p:cNvSpPr txBox="true"/>
            <p:nvPr/>
          </p:nvSpPr>
          <p:spPr>
            <a:xfrm>
              <a:off x="0" y="19050"/>
              <a:ext cx="1957495" cy="1246961"/>
            </a:xfrm>
            <a:prstGeom prst="rect">
              <a:avLst/>
            </a:prstGeom>
          </p:spPr>
          <p:txBody>
            <a:bodyPr anchor="ctr" rtlCol="false" tIns="50800" lIns="50800" bIns="50800" rIns="50800"/>
            <a:lstStyle/>
            <a:p>
              <a:pPr algn="ctr">
                <a:lnSpc>
                  <a:spcPts val="1979"/>
                </a:lnSpc>
              </a:pPr>
            </a:p>
          </p:txBody>
        </p:sp>
      </p:grpSp>
      <p:sp>
        <p:nvSpPr>
          <p:cNvPr name="TextBox 31" id="31"/>
          <p:cNvSpPr txBox="true"/>
          <p:nvPr/>
        </p:nvSpPr>
        <p:spPr>
          <a:xfrm rot="0">
            <a:off x="8969012" y="3425454"/>
            <a:ext cx="2332386" cy="621029"/>
          </a:xfrm>
          <a:prstGeom prst="rect">
            <a:avLst/>
          </a:prstGeom>
        </p:spPr>
        <p:txBody>
          <a:bodyPr anchor="t" rtlCol="false" tIns="0" lIns="0" bIns="0" rIns="0">
            <a:spAutoFit/>
          </a:bodyPr>
          <a:lstStyle/>
          <a:p>
            <a:pPr algn="l" marL="0" indent="0" lvl="0">
              <a:lnSpc>
                <a:spcPts val="2520"/>
              </a:lnSpc>
              <a:spcBef>
                <a:spcPct val="0"/>
              </a:spcBef>
            </a:pPr>
            <a:r>
              <a:rPr lang="en-US" b="true" sz="1800" spc="-36" strike="noStrike" u="none">
                <a:solidFill>
                  <a:srgbClr val="000000"/>
                </a:solidFill>
                <a:latin typeface="Inter Bold"/>
                <a:ea typeface="Inter Bold"/>
                <a:cs typeface="Inter Bold"/>
                <a:sym typeface="Inter Bold"/>
              </a:rPr>
              <a:t>Introduction &amp; Problem Statement</a:t>
            </a:r>
          </a:p>
        </p:txBody>
      </p:sp>
      <p:sp>
        <p:nvSpPr>
          <p:cNvPr name="TextBox 32" id="32"/>
          <p:cNvSpPr txBox="true"/>
          <p:nvPr/>
        </p:nvSpPr>
        <p:spPr>
          <a:xfrm rot="0">
            <a:off x="2266704" y="4400629"/>
            <a:ext cx="3680722" cy="306704"/>
          </a:xfrm>
          <a:prstGeom prst="rect">
            <a:avLst/>
          </a:prstGeom>
        </p:spPr>
        <p:txBody>
          <a:bodyPr anchor="t" rtlCol="false" tIns="0" lIns="0" bIns="0" rIns="0">
            <a:spAutoFit/>
          </a:bodyPr>
          <a:lstStyle/>
          <a:p>
            <a:pPr algn="l" marL="0" indent="0" lvl="0">
              <a:lnSpc>
                <a:spcPts val="2520"/>
              </a:lnSpc>
              <a:spcBef>
                <a:spcPct val="0"/>
              </a:spcBef>
            </a:pPr>
            <a:r>
              <a:rPr lang="en-US" b="true" sz="1800" spc="-36">
                <a:solidFill>
                  <a:srgbClr val="000000"/>
                </a:solidFill>
                <a:latin typeface="Inter Bold"/>
                <a:ea typeface="Inter Bold"/>
                <a:cs typeface="Inter Bold"/>
                <a:sym typeface="Inter Bold"/>
              </a:rPr>
              <a:t>A Helping Hand</a:t>
            </a:r>
          </a:p>
        </p:txBody>
      </p:sp>
      <p:sp>
        <p:nvSpPr>
          <p:cNvPr name="TextBox 33" id="33"/>
          <p:cNvSpPr txBox="true"/>
          <p:nvPr/>
        </p:nvSpPr>
        <p:spPr>
          <a:xfrm rot="0">
            <a:off x="2266704" y="4988822"/>
            <a:ext cx="4285906" cy="1249679"/>
          </a:xfrm>
          <a:prstGeom prst="rect">
            <a:avLst/>
          </a:prstGeom>
        </p:spPr>
        <p:txBody>
          <a:bodyPr anchor="t" rtlCol="false" tIns="0" lIns="0" bIns="0" rIns="0">
            <a:spAutoFit/>
          </a:bodyPr>
          <a:lstStyle/>
          <a:p>
            <a:pPr algn="l">
              <a:lnSpc>
                <a:spcPts val="2520"/>
              </a:lnSpc>
            </a:pPr>
            <a:r>
              <a:rPr lang="en-US" sz="1800" spc="-36" b="true">
                <a:solidFill>
                  <a:srgbClr val="676E7B"/>
                </a:solidFill>
                <a:latin typeface="Inter Bold"/>
                <a:ea typeface="Inter Bold"/>
                <a:cs typeface="Inter Bold"/>
                <a:sym typeface="Inter Bold"/>
              </a:rPr>
              <a:t>Our mission is to deliver impactful AI solutions without the need for in-house teams</a:t>
            </a:r>
          </a:p>
          <a:p>
            <a:pPr algn="l">
              <a:lnSpc>
                <a:spcPts val="2520"/>
              </a:lnSpc>
            </a:pPr>
          </a:p>
        </p:txBody>
      </p:sp>
      <p:sp>
        <p:nvSpPr>
          <p:cNvPr name="TextBox 34" id="34"/>
          <p:cNvSpPr txBox="true"/>
          <p:nvPr/>
        </p:nvSpPr>
        <p:spPr>
          <a:xfrm rot="0">
            <a:off x="8969012" y="4200788"/>
            <a:ext cx="2332386" cy="1564004"/>
          </a:xfrm>
          <a:prstGeom prst="rect">
            <a:avLst/>
          </a:prstGeom>
        </p:spPr>
        <p:txBody>
          <a:bodyPr anchor="t" rtlCol="false" tIns="0" lIns="0" bIns="0" rIns="0">
            <a:spAutoFit/>
          </a:bodyPr>
          <a:lstStyle/>
          <a:p>
            <a:pPr algn="l">
              <a:lnSpc>
                <a:spcPts val="2520"/>
              </a:lnSpc>
            </a:pPr>
            <a:r>
              <a:rPr lang="en-US" b="true" sz="1800" spc="-36">
                <a:solidFill>
                  <a:srgbClr val="676E7B"/>
                </a:solidFill>
                <a:latin typeface="Inter Bold"/>
                <a:ea typeface="Inter Bold"/>
                <a:cs typeface="Inter Bold"/>
                <a:sym typeface="Inter Bold"/>
              </a:rPr>
              <a:t>We specialize in providing B2B services centered around AI and ML integration.</a:t>
            </a:r>
          </a:p>
        </p:txBody>
      </p:sp>
      <p:sp>
        <p:nvSpPr>
          <p:cNvPr name="TextBox 35" id="35"/>
          <p:cNvSpPr txBox="true"/>
          <p:nvPr/>
        </p:nvSpPr>
        <p:spPr>
          <a:xfrm rot="0">
            <a:off x="11996723" y="3425454"/>
            <a:ext cx="2332386" cy="621029"/>
          </a:xfrm>
          <a:prstGeom prst="rect">
            <a:avLst/>
          </a:prstGeom>
        </p:spPr>
        <p:txBody>
          <a:bodyPr anchor="t" rtlCol="false" tIns="0" lIns="0" bIns="0" rIns="0">
            <a:spAutoFit/>
          </a:bodyPr>
          <a:lstStyle/>
          <a:p>
            <a:pPr algn="l" marL="0" indent="0" lvl="0">
              <a:lnSpc>
                <a:spcPts val="2520"/>
              </a:lnSpc>
              <a:spcBef>
                <a:spcPct val="0"/>
              </a:spcBef>
            </a:pPr>
            <a:r>
              <a:rPr lang="en-US" b="true" sz="1800" spc="-36">
                <a:solidFill>
                  <a:srgbClr val="000000"/>
                </a:solidFill>
                <a:latin typeface="Inter Bold"/>
                <a:ea typeface="Inter Bold"/>
                <a:cs typeface="Inter Bold"/>
                <a:sym typeface="Inter Bold"/>
              </a:rPr>
              <a:t>Our Solution &amp; Market Opportunity</a:t>
            </a:r>
          </a:p>
        </p:txBody>
      </p:sp>
      <p:sp>
        <p:nvSpPr>
          <p:cNvPr name="TextBox 36" id="36"/>
          <p:cNvSpPr txBox="true"/>
          <p:nvPr/>
        </p:nvSpPr>
        <p:spPr>
          <a:xfrm rot="0">
            <a:off x="11996723" y="4200788"/>
            <a:ext cx="2332386" cy="2506979"/>
          </a:xfrm>
          <a:prstGeom prst="rect">
            <a:avLst/>
          </a:prstGeom>
        </p:spPr>
        <p:txBody>
          <a:bodyPr anchor="t" rtlCol="false" tIns="0" lIns="0" bIns="0" rIns="0">
            <a:spAutoFit/>
          </a:bodyPr>
          <a:lstStyle/>
          <a:p>
            <a:pPr algn="l">
              <a:lnSpc>
                <a:spcPts val="2520"/>
              </a:lnSpc>
            </a:pPr>
            <a:r>
              <a:rPr lang="en-US" sz="1800" spc="-36" b="true">
                <a:solidFill>
                  <a:srgbClr val="676E7B"/>
                </a:solidFill>
                <a:latin typeface="Inter Bold"/>
                <a:ea typeface="Inter Bold"/>
                <a:cs typeface="Inter Bold"/>
                <a:sym typeface="Inter Bold"/>
              </a:rPr>
              <a:t>Assisting SaaS companies unlock the potential of AI through tailored, project-based solutions.</a:t>
            </a:r>
          </a:p>
          <a:p>
            <a:pPr algn="l">
              <a:lnSpc>
                <a:spcPts val="2520"/>
              </a:lnSpc>
            </a:pPr>
          </a:p>
          <a:p>
            <a:pPr algn="l">
              <a:lnSpc>
                <a:spcPts val="2520"/>
              </a:lnSpc>
            </a:pPr>
          </a:p>
        </p:txBody>
      </p:sp>
      <p:grpSp>
        <p:nvGrpSpPr>
          <p:cNvPr name="Group 37" id="37"/>
          <p:cNvGrpSpPr/>
          <p:nvPr/>
        </p:nvGrpSpPr>
        <p:grpSpPr>
          <a:xfrm rot="5400000">
            <a:off x="5404085" y="8037505"/>
            <a:ext cx="928850" cy="1857699"/>
            <a:chOff x="0" y="0"/>
            <a:chExt cx="1238466" cy="2476932"/>
          </a:xfrm>
        </p:grpSpPr>
        <p:grpSp>
          <p:nvGrpSpPr>
            <p:cNvPr name="Group 38" id="38"/>
            <p:cNvGrpSpPr/>
            <p:nvPr/>
          </p:nvGrpSpPr>
          <p:grpSpPr>
            <a:xfrm rot="0">
              <a:off x="0" y="0"/>
              <a:ext cx="1238466" cy="1238466"/>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40" id="40"/>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41" id="41"/>
            <p:cNvGrpSpPr/>
            <p:nvPr/>
          </p:nvGrpSpPr>
          <p:grpSpPr>
            <a:xfrm rot="0">
              <a:off x="0" y="1238466"/>
              <a:ext cx="1238466" cy="1238466"/>
              <a:chOff x="0" y="0"/>
              <a:chExt cx="812800" cy="812800"/>
            </a:xfrm>
          </p:grpSpPr>
          <p:sp>
            <p:nvSpPr>
              <p:cNvPr name="Freeform 42" id="4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43" id="43"/>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44" id="44"/>
          <p:cNvGrpSpPr/>
          <p:nvPr/>
        </p:nvGrpSpPr>
        <p:grpSpPr>
          <a:xfrm rot="5400000">
            <a:off x="5819437" y="464425"/>
            <a:ext cx="1857699" cy="928850"/>
            <a:chOff x="0" y="0"/>
            <a:chExt cx="2476932" cy="1238466"/>
          </a:xfrm>
        </p:grpSpPr>
        <p:grpSp>
          <p:nvGrpSpPr>
            <p:cNvPr name="Group 45" id="45"/>
            <p:cNvGrpSpPr/>
            <p:nvPr/>
          </p:nvGrpSpPr>
          <p:grpSpPr>
            <a:xfrm rot="0">
              <a:off x="0" y="0"/>
              <a:ext cx="1238466" cy="1238466"/>
              <a:chOff x="0" y="0"/>
              <a:chExt cx="812800" cy="812800"/>
            </a:xfrm>
          </p:grpSpPr>
          <p:sp>
            <p:nvSpPr>
              <p:cNvPr name="Freeform 46" id="4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47" id="47"/>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48" id="48"/>
            <p:cNvGrpSpPr/>
            <p:nvPr/>
          </p:nvGrpSpPr>
          <p:grpSpPr>
            <a:xfrm rot="0">
              <a:off x="1238466" y="0"/>
              <a:ext cx="1238466" cy="1238466"/>
              <a:chOff x="0" y="0"/>
              <a:chExt cx="812800" cy="812800"/>
            </a:xfrm>
          </p:grpSpPr>
          <p:sp>
            <p:nvSpPr>
              <p:cNvPr name="Freeform 49" id="4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50" id="50"/>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spTree>
  </p:cSld>
  <p:clrMapOvr>
    <a:masterClrMapping/>
  </p:clrMapOvr>
</p:sld>
</file>

<file path=ppt/slides/slide3.xml><?xml version="1.0" encoding="utf-8"?>
<p:sld xmlns:p="http://schemas.openxmlformats.org/presentationml/2006/main" xmlns:a="http://schemas.openxmlformats.org/drawingml/2006/main">
  <p:cSld>
    <p:bg>
      <p:bgPr>
        <a:solidFill>
          <a:srgbClr val="EEEEEF"/>
        </a:solidFill>
      </p:bgPr>
    </p:bg>
    <p:spTree>
      <p:nvGrpSpPr>
        <p:cNvPr id="1" name=""/>
        <p:cNvGrpSpPr/>
        <p:nvPr/>
      </p:nvGrpSpPr>
      <p:grpSpPr>
        <a:xfrm>
          <a:off x="0" y="0"/>
          <a:ext cx="0" cy="0"/>
          <a:chOff x="0" y="0"/>
          <a:chExt cx="0" cy="0"/>
        </a:xfrm>
      </p:grpSpPr>
      <p:grpSp>
        <p:nvGrpSpPr>
          <p:cNvPr name="Group 2" id="2"/>
          <p:cNvGrpSpPr/>
          <p:nvPr/>
        </p:nvGrpSpPr>
        <p:grpSpPr>
          <a:xfrm rot="0">
            <a:off x="7033360" y="2911129"/>
            <a:ext cx="9632111" cy="4806885"/>
            <a:chOff x="0" y="0"/>
            <a:chExt cx="2536852" cy="1266011"/>
          </a:xfrm>
        </p:grpSpPr>
        <p:sp>
          <p:nvSpPr>
            <p:cNvPr name="Freeform 3" id="3"/>
            <p:cNvSpPr/>
            <p:nvPr/>
          </p:nvSpPr>
          <p:spPr>
            <a:xfrm flipH="false" flipV="false" rot="0">
              <a:off x="0" y="0"/>
              <a:ext cx="2536852" cy="1266011"/>
            </a:xfrm>
            <a:custGeom>
              <a:avLst/>
              <a:gdLst/>
              <a:ahLst/>
              <a:cxnLst/>
              <a:rect r="r" b="b" t="t" l="l"/>
              <a:pathLst>
                <a:path h="1266011" w="2536852">
                  <a:moveTo>
                    <a:pt x="24113" y="0"/>
                  </a:moveTo>
                  <a:lnTo>
                    <a:pt x="2512739" y="0"/>
                  </a:lnTo>
                  <a:cubicBezTo>
                    <a:pt x="2519134" y="0"/>
                    <a:pt x="2525268" y="2540"/>
                    <a:pt x="2529790" y="7062"/>
                  </a:cubicBezTo>
                  <a:cubicBezTo>
                    <a:pt x="2534312" y="11585"/>
                    <a:pt x="2536852" y="17718"/>
                    <a:pt x="2536852" y="24113"/>
                  </a:cubicBezTo>
                  <a:lnTo>
                    <a:pt x="2536852" y="1241898"/>
                  </a:lnTo>
                  <a:cubicBezTo>
                    <a:pt x="2536852" y="1248293"/>
                    <a:pt x="2534312" y="1254426"/>
                    <a:pt x="2529790" y="1258948"/>
                  </a:cubicBezTo>
                  <a:cubicBezTo>
                    <a:pt x="2525268" y="1263470"/>
                    <a:pt x="2519134" y="1266011"/>
                    <a:pt x="2512739" y="1266011"/>
                  </a:cubicBezTo>
                  <a:lnTo>
                    <a:pt x="24113" y="1266011"/>
                  </a:lnTo>
                  <a:cubicBezTo>
                    <a:pt x="10796" y="1266011"/>
                    <a:pt x="0" y="1255215"/>
                    <a:pt x="0" y="1241898"/>
                  </a:cubicBezTo>
                  <a:lnTo>
                    <a:pt x="0" y="24113"/>
                  </a:lnTo>
                  <a:cubicBezTo>
                    <a:pt x="0" y="17718"/>
                    <a:pt x="2540" y="11585"/>
                    <a:pt x="7062" y="7062"/>
                  </a:cubicBezTo>
                  <a:cubicBezTo>
                    <a:pt x="11585" y="2540"/>
                    <a:pt x="17718" y="0"/>
                    <a:pt x="24113" y="0"/>
                  </a:cubicBezTo>
                  <a:close/>
                </a:path>
              </a:pathLst>
            </a:custGeom>
            <a:solidFill>
              <a:srgbClr val="FFFFFF"/>
            </a:solidFill>
            <a:ln cap="rnd">
              <a:noFill/>
              <a:prstDash val="sysDot"/>
              <a:round/>
            </a:ln>
          </p:spPr>
        </p:sp>
        <p:sp>
          <p:nvSpPr>
            <p:cNvPr name="TextBox 4" id="4"/>
            <p:cNvSpPr txBox="true"/>
            <p:nvPr/>
          </p:nvSpPr>
          <p:spPr>
            <a:xfrm>
              <a:off x="0" y="19050"/>
              <a:ext cx="2536852" cy="1246961"/>
            </a:xfrm>
            <a:prstGeom prst="rect">
              <a:avLst/>
            </a:prstGeom>
          </p:spPr>
          <p:txBody>
            <a:bodyPr anchor="ctr" rtlCol="false" tIns="50800" lIns="50800" bIns="50800" rIns="50800"/>
            <a:lstStyle/>
            <a:p>
              <a:pPr algn="ctr">
                <a:lnSpc>
                  <a:spcPts val="1979"/>
                </a:lnSpc>
              </a:pPr>
            </a:p>
          </p:txBody>
        </p:sp>
      </p:grpSp>
      <p:sp>
        <p:nvSpPr>
          <p:cNvPr name="TextBox 5" id="5"/>
          <p:cNvSpPr txBox="true"/>
          <p:nvPr/>
        </p:nvSpPr>
        <p:spPr>
          <a:xfrm rot="0">
            <a:off x="6252592" y="4000837"/>
            <a:ext cx="5345914" cy="2844800"/>
          </a:xfrm>
          <a:prstGeom prst="rect">
            <a:avLst/>
          </a:prstGeom>
        </p:spPr>
        <p:txBody>
          <a:bodyPr anchor="t" rtlCol="false" tIns="0" lIns="0" bIns="0" rIns="0">
            <a:spAutoFit/>
          </a:bodyPr>
          <a:lstStyle/>
          <a:p>
            <a:pPr algn="ctr" marL="0" indent="0" lvl="0">
              <a:lnSpc>
                <a:spcPts val="22000"/>
              </a:lnSpc>
              <a:spcBef>
                <a:spcPct val="0"/>
              </a:spcBef>
            </a:pPr>
            <a:r>
              <a:rPr lang="en-US" b="true" sz="20000" spc="-200" strike="noStrike" u="none">
                <a:solidFill>
                  <a:srgbClr val="EEEEEF"/>
                </a:solidFill>
                <a:latin typeface="Libre Baskerville Bold"/>
                <a:ea typeface="Libre Baskerville Bold"/>
                <a:cs typeface="Libre Baskerville Bold"/>
                <a:sym typeface="Libre Baskerville Bold"/>
              </a:rPr>
              <a:t>01</a:t>
            </a:r>
          </a:p>
        </p:txBody>
      </p:sp>
      <p:sp>
        <p:nvSpPr>
          <p:cNvPr name="TextBox 6" id="6"/>
          <p:cNvSpPr txBox="true"/>
          <p:nvPr/>
        </p:nvSpPr>
        <p:spPr>
          <a:xfrm rot="0">
            <a:off x="7810854" y="4922094"/>
            <a:ext cx="2229391" cy="737331"/>
          </a:xfrm>
          <a:prstGeom prst="rect">
            <a:avLst/>
          </a:prstGeom>
        </p:spPr>
        <p:txBody>
          <a:bodyPr anchor="t" rtlCol="false" tIns="0" lIns="0" bIns="0" rIns="0">
            <a:spAutoFit/>
          </a:bodyPr>
          <a:lstStyle/>
          <a:p>
            <a:pPr algn="l">
              <a:lnSpc>
                <a:spcPts val="2934"/>
              </a:lnSpc>
            </a:pPr>
            <a:r>
              <a:rPr lang="en-US" sz="2096" b="true">
                <a:solidFill>
                  <a:srgbClr val="000000"/>
                </a:solidFill>
                <a:latin typeface="Inter Bold"/>
                <a:ea typeface="Inter Bold"/>
                <a:cs typeface="Inter Bold"/>
                <a:sym typeface="Inter Bold"/>
              </a:rPr>
              <a:t>Cost of doing business</a:t>
            </a:r>
          </a:p>
        </p:txBody>
      </p:sp>
      <p:sp>
        <p:nvSpPr>
          <p:cNvPr name="TextBox 7" id="7"/>
          <p:cNvSpPr txBox="true"/>
          <p:nvPr/>
        </p:nvSpPr>
        <p:spPr>
          <a:xfrm rot="0">
            <a:off x="10649748" y="4922094"/>
            <a:ext cx="2151102" cy="737331"/>
          </a:xfrm>
          <a:prstGeom prst="rect">
            <a:avLst/>
          </a:prstGeom>
        </p:spPr>
        <p:txBody>
          <a:bodyPr anchor="t" rtlCol="false" tIns="0" lIns="0" bIns="0" rIns="0">
            <a:spAutoFit/>
          </a:bodyPr>
          <a:lstStyle/>
          <a:p>
            <a:pPr algn="l">
              <a:lnSpc>
                <a:spcPts val="2934"/>
              </a:lnSpc>
            </a:pPr>
            <a:r>
              <a:rPr lang="en-US" sz="2096" b="true">
                <a:solidFill>
                  <a:srgbClr val="A6A6A6"/>
                </a:solidFill>
                <a:latin typeface="Inter Bold"/>
                <a:ea typeface="Inter Bold"/>
                <a:cs typeface="Inter Bold"/>
                <a:sym typeface="Inter Bold"/>
              </a:rPr>
              <a:t>Core Business Focus</a:t>
            </a:r>
          </a:p>
        </p:txBody>
      </p:sp>
      <p:sp>
        <p:nvSpPr>
          <p:cNvPr name="TextBox 8" id="8"/>
          <p:cNvSpPr txBox="true"/>
          <p:nvPr/>
        </p:nvSpPr>
        <p:spPr>
          <a:xfrm rot="0">
            <a:off x="13410353" y="4922094"/>
            <a:ext cx="2477625" cy="737331"/>
          </a:xfrm>
          <a:prstGeom prst="rect">
            <a:avLst/>
          </a:prstGeom>
        </p:spPr>
        <p:txBody>
          <a:bodyPr anchor="t" rtlCol="false" tIns="0" lIns="0" bIns="0" rIns="0">
            <a:spAutoFit/>
          </a:bodyPr>
          <a:lstStyle/>
          <a:p>
            <a:pPr algn="l">
              <a:lnSpc>
                <a:spcPts val="2934"/>
              </a:lnSpc>
            </a:pPr>
            <a:r>
              <a:rPr lang="en-US" sz="2096" b="true">
                <a:solidFill>
                  <a:srgbClr val="A6A6A6"/>
                </a:solidFill>
                <a:latin typeface="Inter Bold"/>
                <a:ea typeface="Inter Bold"/>
                <a:cs typeface="Inter Bold"/>
                <a:sym typeface="Inter Bold"/>
              </a:rPr>
              <a:t>Delays and Inefficiencies</a:t>
            </a:r>
          </a:p>
        </p:txBody>
      </p:sp>
      <p:grpSp>
        <p:nvGrpSpPr>
          <p:cNvPr name="Group 9" id="9"/>
          <p:cNvGrpSpPr/>
          <p:nvPr/>
        </p:nvGrpSpPr>
        <p:grpSpPr>
          <a:xfrm rot="5400000">
            <a:off x="15736621" y="803205"/>
            <a:ext cx="1857699" cy="1857699"/>
            <a:chOff x="0" y="0"/>
            <a:chExt cx="2476932" cy="2476932"/>
          </a:xfrm>
        </p:grpSpPr>
        <p:grpSp>
          <p:nvGrpSpPr>
            <p:cNvPr name="Group 10" id="10"/>
            <p:cNvGrpSpPr/>
            <p:nvPr/>
          </p:nvGrpSpPr>
          <p:grpSpPr>
            <a:xfrm rot="0">
              <a:off x="0" y="0"/>
              <a:ext cx="1238466" cy="1238466"/>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12" id="12"/>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3" id="13"/>
            <p:cNvGrpSpPr/>
            <p:nvPr/>
          </p:nvGrpSpPr>
          <p:grpSpPr>
            <a:xfrm rot="0">
              <a:off x="0" y="1238466"/>
              <a:ext cx="1238466" cy="123846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15" id="15"/>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6" id="16"/>
            <p:cNvGrpSpPr/>
            <p:nvPr/>
          </p:nvGrpSpPr>
          <p:grpSpPr>
            <a:xfrm rot="0">
              <a:off x="1238466" y="0"/>
              <a:ext cx="1238466" cy="123846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18" id="1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19" id="19"/>
          <p:cNvGrpSpPr/>
          <p:nvPr/>
        </p:nvGrpSpPr>
        <p:grpSpPr>
          <a:xfrm rot="-5400000">
            <a:off x="0" y="8429301"/>
            <a:ext cx="1857699" cy="1857699"/>
            <a:chOff x="0" y="0"/>
            <a:chExt cx="2476932" cy="2476932"/>
          </a:xfrm>
        </p:grpSpPr>
        <p:grpSp>
          <p:nvGrpSpPr>
            <p:cNvPr name="Group 20" id="20"/>
            <p:cNvGrpSpPr/>
            <p:nvPr/>
          </p:nvGrpSpPr>
          <p:grpSpPr>
            <a:xfrm rot="0">
              <a:off x="0" y="0"/>
              <a:ext cx="1238466" cy="1238466"/>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22" id="22"/>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3" id="23"/>
            <p:cNvGrpSpPr/>
            <p:nvPr/>
          </p:nvGrpSpPr>
          <p:grpSpPr>
            <a:xfrm rot="0">
              <a:off x="0" y="1238466"/>
              <a:ext cx="1238466" cy="1238466"/>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25" id="25"/>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6" id="26"/>
            <p:cNvGrpSpPr/>
            <p:nvPr/>
          </p:nvGrpSpPr>
          <p:grpSpPr>
            <a:xfrm rot="0">
              <a:off x="1238466" y="0"/>
              <a:ext cx="1238466" cy="1238466"/>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8" id="2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sp>
        <p:nvSpPr>
          <p:cNvPr name="TextBox 29" id="29"/>
          <p:cNvSpPr txBox="true"/>
          <p:nvPr/>
        </p:nvSpPr>
        <p:spPr>
          <a:xfrm rot="0">
            <a:off x="377600" y="340661"/>
            <a:ext cx="2635339" cy="251460"/>
          </a:xfrm>
          <a:prstGeom prst="rect">
            <a:avLst/>
          </a:prstGeom>
        </p:spPr>
        <p:txBody>
          <a:bodyPr anchor="t" rtlCol="false" tIns="0" lIns="0" bIns="0" rIns="0">
            <a:spAutoFit/>
          </a:bodyPr>
          <a:lstStyle/>
          <a:p>
            <a:pPr algn="ctr">
              <a:lnSpc>
                <a:spcPts val="1979"/>
              </a:lnSpc>
              <a:spcBef>
                <a:spcPct val="0"/>
              </a:spcBef>
            </a:pPr>
            <a:r>
              <a:rPr lang="en-US" b="true" sz="1799">
                <a:solidFill>
                  <a:srgbClr val="000000"/>
                </a:solidFill>
                <a:latin typeface="Libre Baskerville Bold"/>
                <a:ea typeface="Libre Baskerville Bold"/>
                <a:cs typeface="Libre Baskerville Bold"/>
                <a:sym typeface="Libre Baskerville Bold"/>
              </a:rPr>
              <a:t>RK Software Services</a:t>
            </a:r>
          </a:p>
        </p:txBody>
      </p:sp>
      <p:grpSp>
        <p:nvGrpSpPr>
          <p:cNvPr name="Group 30" id="30"/>
          <p:cNvGrpSpPr/>
          <p:nvPr/>
        </p:nvGrpSpPr>
        <p:grpSpPr>
          <a:xfrm rot="0">
            <a:off x="7033360" y="2911129"/>
            <a:ext cx="1196036" cy="1196036"/>
            <a:chOff x="0" y="0"/>
            <a:chExt cx="1594714" cy="1594714"/>
          </a:xfrm>
        </p:grpSpPr>
        <p:grpSp>
          <p:nvGrpSpPr>
            <p:cNvPr name="Group 31" id="31"/>
            <p:cNvGrpSpPr/>
            <p:nvPr/>
          </p:nvGrpSpPr>
          <p:grpSpPr>
            <a:xfrm rot="0">
              <a:off x="0" y="0"/>
              <a:ext cx="797357" cy="797357"/>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33" id="33"/>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4" id="34"/>
            <p:cNvGrpSpPr/>
            <p:nvPr/>
          </p:nvGrpSpPr>
          <p:grpSpPr>
            <a:xfrm rot="0">
              <a:off x="0" y="797357"/>
              <a:ext cx="797357" cy="797357"/>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36" id="36"/>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7" id="37"/>
            <p:cNvGrpSpPr/>
            <p:nvPr/>
          </p:nvGrpSpPr>
          <p:grpSpPr>
            <a:xfrm rot="0">
              <a:off x="797357" y="0"/>
              <a:ext cx="797357" cy="797357"/>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39" id="39"/>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40" id="40"/>
          <p:cNvGrpSpPr/>
          <p:nvPr/>
        </p:nvGrpSpPr>
        <p:grpSpPr>
          <a:xfrm rot="5400000">
            <a:off x="1133475" y="1333631"/>
            <a:ext cx="928850" cy="928850"/>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2" id="42"/>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43" id="43"/>
          <p:cNvGrpSpPr/>
          <p:nvPr/>
        </p:nvGrpSpPr>
        <p:grpSpPr>
          <a:xfrm rot="5400000">
            <a:off x="15164469" y="8429301"/>
            <a:ext cx="928850" cy="928850"/>
            <a:chOff x="0" y="0"/>
            <a:chExt cx="812800" cy="812800"/>
          </a:xfrm>
        </p:grpSpPr>
        <p:sp>
          <p:nvSpPr>
            <p:cNvPr name="Freeform 44" id="4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5" id="45"/>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sp>
        <p:nvSpPr>
          <p:cNvPr name="TextBox 46" id="46"/>
          <p:cNvSpPr txBox="true"/>
          <p:nvPr/>
        </p:nvSpPr>
        <p:spPr>
          <a:xfrm rot="0">
            <a:off x="1133475" y="3117882"/>
            <a:ext cx="5345914" cy="1346835"/>
          </a:xfrm>
          <a:prstGeom prst="rect">
            <a:avLst/>
          </a:prstGeom>
        </p:spPr>
        <p:txBody>
          <a:bodyPr anchor="t" rtlCol="false" tIns="0" lIns="0" bIns="0" rIns="0">
            <a:spAutoFit/>
          </a:bodyPr>
          <a:lstStyle/>
          <a:p>
            <a:pPr algn="l" marL="0" indent="0" lvl="0">
              <a:lnSpc>
                <a:spcPts val="5280"/>
              </a:lnSpc>
              <a:spcBef>
                <a:spcPct val="0"/>
              </a:spcBef>
            </a:pPr>
            <a:r>
              <a:rPr lang="en-US" b="true" sz="4800" spc="-48">
                <a:solidFill>
                  <a:srgbClr val="000000"/>
                </a:solidFill>
                <a:latin typeface="Libre Baskerville Bold"/>
                <a:ea typeface="Libre Baskerville Bold"/>
                <a:cs typeface="Libre Baskerville Bold"/>
                <a:sym typeface="Libre Baskerville Bold"/>
              </a:rPr>
              <a:t>Hiring an in-house AI Factory</a:t>
            </a:r>
          </a:p>
        </p:txBody>
      </p:sp>
      <p:sp>
        <p:nvSpPr>
          <p:cNvPr name="TextBox 47" id="47"/>
          <p:cNvSpPr txBox="true"/>
          <p:nvPr/>
        </p:nvSpPr>
        <p:spPr>
          <a:xfrm rot="0">
            <a:off x="1133475" y="4580859"/>
            <a:ext cx="4285906" cy="1249679"/>
          </a:xfrm>
          <a:prstGeom prst="rect">
            <a:avLst/>
          </a:prstGeom>
        </p:spPr>
        <p:txBody>
          <a:bodyPr anchor="t" rtlCol="false" tIns="0" lIns="0" bIns="0" rIns="0">
            <a:spAutoFit/>
          </a:bodyPr>
          <a:lstStyle/>
          <a:p>
            <a:pPr algn="l" marL="388628" indent="-194314" lvl="1">
              <a:lnSpc>
                <a:spcPts val="2520"/>
              </a:lnSpc>
              <a:buFont typeface="Arial"/>
              <a:buChar char="•"/>
            </a:pPr>
            <a:r>
              <a:rPr lang="en-US" b="true" sz="1800" spc="-36">
                <a:solidFill>
                  <a:srgbClr val="000000"/>
                </a:solidFill>
                <a:latin typeface="Inter Bold"/>
                <a:ea typeface="Inter Bold"/>
                <a:cs typeface="Inter Bold"/>
                <a:sym typeface="Inter Bold"/>
              </a:rPr>
              <a:t>AI Engineer: $120k-180k/year</a:t>
            </a:r>
          </a:p>
          <a:p>
            <a:pPr algn="l" marL="388628" indent="-194314" lvl="1">
              <a:lnSpc>
                <a:spcPts val="2520"/>
              </a:lnSpc>
              <a:buFont typeface="Arial"/>
              <a:buChar char="•"/>
            </a:pPr>
            <a:r>
              <a:rPr lang="en-US" b="true" sz="1800" spc="-36">
                <a:solidFill>
                  <a:srgbClr val="000000"/>
                </a:solidFill>
                <a:latin typeface="Inter Bold"/>
                <a:ea typeface="Inter Bold"/>
                <a:cs typeface="Inter Bold"/>
                <a:sym typeface="Inter Bold"/>
              </a:rPr>
              <a:t>Data Scientist: $110k-150k/year</a:t>
            </a:r>
          </a:p>
          <a:p>
            <a:pPr algn="l" marL="388628" indent="-194314" lvl="1">
              <a:lnSpc>
                <a:spcPts val="2520"/>
              </a:lnSpc>
              <a:buFont typeface="Arial"/>
              <a:buChar char="•"/>
            </a:pPr>
            <a:r>
              <a:rPr lang="en-US" b="true" sz="1800" spc="-36">
                <a:solidFill>
                  <a:srgbClr val="000000"/>
                </a:solidFill>
                <a:latin typeface="Inter Bold"/>
                <a:ea typeface="Inter Bold"/>
                <a:cs typeface="Inter Bold"/>
                <a:sym typeface="Inter Bold"/>
              </a:rPr>
              <a:t>Software Engineer: 100k-150k/year</a:t>
            </a:r>
          </a:p>
          <a:p>
            <a:pPr algn="l" marL="777256" indent="-259085" lvl="2">
              <a:lnSpc>
                <a:spcPts val="2520"/>
              </a:lnSpc>
              <a:buFont typeface="Arial"/>
              <a:buChar char="⚬"/>
            </a:pPr>
            <a:r>
              <a:rPr lang="en-US" b="true" sz="1800" spc="-36">
                <a:solidFill>
                  <a:srgbClr val="000000"/>
                </a:solidFill>
                <a:latin typeface="Inter Bold"/>
                <a:ea typeface="Inter Bold"/>
                <a:cs typeface="Inter Bold"/>
                <a:sym typeface="Inter Bold"/>
              </a:rPr>
              <a:t>Total: $330k/year</a:t>
            </a:r>
          </a:p>
        </p:txBody>
      </p:sp>
      <p:sp>
        <p:nvSpPr>
          <p:cNvPr name="TextBox 48" id="48"/>
          <p:cNvSpPr txBox="true"/>
          <p:nvPr/>
        </p:nvSpPr>
        <p:spPr>
          <a:xfrm rot="0">
            <a:off x="1133475" y="5982938"/>
            <a:ext cx="4285906" cy="2821304"/>
          </a:xfrm>
          <a:prstGeom prst="rect">
            <a:avLst/>
          </a:prstGeom>
        </p:spPr>
        <p:txBody>
          <a:bodyPr anchor="t" rtlCol="false" tIns="0" lIns="0" bIns="0" rIns="0">
            <a:spAutoFit/>
          </a:bodyPr>
          <a:lstStyle/>
          <a:p>
            <a:pPr algn="l">
              <a:lnSpc>
                <a:spcPts val="2520"/>
              </a:lnSpc>
            </a:pPr>
            <a:r>
              <a:rPr lang="en-US" sz="1800" spc="-36" b="true">
                <a:solidFill>
                  <a:srgbClr val="676E7B"/>
                </a:solidFill>
                <a:latin typeface="Inter Bold"/>
                <a:ea typeface="Inter Bold"/>
                <a:cs typeface="Inter Bold"/>
                <a:sym typeface="Inter Bold"/>
              </a:rPr>
              <a:t>Building an in-house AI team is expensive, requiring high salaries, recruitment efforts, and investments in infrastructure and training. It also demands ongoing management to align with business goals and stay updated on AI advancements, making it a resource-heavy option for most businesses.</a:t>
            </a:r>
          </a:p>
        </p:txBody>
      </p:sp>
      <p:sp>
        <p:nvSpPr>
          <p:cNvPr name="TextBox 49" id="49"/>
          <p:cNvSpPr txBox="true"/>
          <p:nvPr/>
        </p:nvSpPr>
        <p:spPr>
          <a:xfrm rot="0">
            <a:off x="1133475" y="2759108"/>
            <a:ext cx="4530732" cy="251460"/>
          </a:xfrm>
          <a:prstGeom prst="rect">
            <a:avLst/>
          </a:prstGeom>
        </p:spPr>
        <p:txBody>
          <a:bodyPr anchor="t" rtlCol="false" tIns="0" lIns="0" bIns="0" rIns="0">
            <a:spAutoFit/>
          </a:bodyPr>
          <a:lstStyle/>
          <a:p>
            <a:pPr algn="just" marL="0" indent="0" lvl="0">
              <a:lnSpc>
                <a:spcPts val="1979"/>
              </a:lnSpc>
              <a:spcBef>
                <a:spcPct val="0"/>
              </a:spcBef>
            </a:pPr>
            <a:r>
              <a:rPr lang="en-US" b="true" sz="1799">
                <a:solidFill>
                  <a:srgbClr val="FF5757"/>
                </a:solidFill>
                <a:latin typeface="Inter Bold"/>
                <a:ea typeface="Inter Bold"/>
                <a:cs typeface="Inter Bold"/>
                <a:sym typeface="Inter Bold"/>
              </a:rPr>
              <a:t>The Problem</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EEEEEF"/>
        </a:solidFill>
      </p:bgPr>
    </p:bg>
    <p:spTree>
      <p:nvGrpSpPr>
        <p:cNvPr id="1" name=""/>
        <p:cNvGrpSpPr/>
        <p:nvPr/>
      </p:nvGrpSpPr>
      <p:grpSpPr>
        <a:xfrm>
          <a:off x="0" y="0"/>
          <a:ext cx="0" cy="0"/>
          <a:chOff x="0" y="0"/>
          <a:chExt cx="0" cy="0"/>
        </a:xfrm>
      </p:grpSpPr>
      <p:grpSp>
        <p:nvGrpSpPr>
          <p:cNvPr name="Group 2" id="2"/>
          <p:cNvGrpSpPr/>
          <p:nvPr/>
        </p:nvGrpSpPr>
        <p:grpSpPr>
          <a:xfrm rot="0">
            <a:off x="7033360" y="2911129"/>
            <a:ext cx="9632111" cy="4806885"/>
            <a:chOff x="0" y="0"/>
            <a:chExt cx="2536852" cy="1266011"/>
          </a:xfrm>
        </p:grpSpPr>
        <p:sp>
          <p:nvSpPr>
            <p:cNvPr name="Freeform 3" id="3"/>
            <p:cNvSpPr/>
            <p:nvPr/>
          </p:nvSpPr>
          <p:spPr>
            <a:xfrm flipH="false" flipV="false" rot="0">
              <a:off x="0" y="0"/>
              <a:ext cx="2536852" cy="1266011"/>
            </a:xfrm>
            <a:custGeom>
              <a:avLst/>
              <a:gdLst/>
              <a:ahLst/>
              <a:cxnLst/>
              <a:rect r="r" b="b" t="t" l="l"/>
              <a:pathLst>
                <a:path h="1266011" w="2536852">
                  <a:moveTo>
                    <a:pt x="24113" y="0"/>
                  </a:moveTo>
                  <a:lnTo>
                    <a:pt x="2512739" y="0"/>
                  </a:lnTo>
                  <a:cubicBezTo>
                    <a:pt x="2519134" y="0"/>
                    <a:pt x="2525268" y="2540"/>
                    <a:pt x="2529790" y="7062"/>
                  </a:cubicBezTo>
                  <a:cubicBezTo>
                    <a:pt x="2534312" y="11585"/>
                    <a:pt x="2536852" y="17718"/>
                    <a:pt x="2536852" y="24113"/>
                  </a:cubicBezTo>
                  <a:lnTo>
                    <a:pt x="2536852" y="1241898"/>
                  </a:lnTo>
                  <a:cubicBezTo>
                    <a:pt x="2536852" y="1248293"/>
                    <a:pt x="2534312" y="1254426"/>
                    <a:pt x="2529790" y="1258948"/>
                  </a:cubicBezTo>
                  <a:cubicBezTo>
                    <a:pt x="2525268" y="1263470"/>
                    <a:pt x="2519134" y="1266011"/>
                    <a:pt x="2512739" y="1266011"/>
                  </a:cubicBezTo>
                  <a:lnTo>
                    <a:pt x="24113" y="1266011"/>
                  </a:lnTo>
                  <a:cubicBezTo>
                    <a:pt x="10796" y="1266011"/>
                    <a:pt x="0" y="1255215"/>
                    <a:pt x="0" y="1241898"/>
                  </a:cubicBezTo>
                  <a:lnTo>
                    <a:pt x="0" y="24113"/>
                  </a:lnTo>
                  <a:cubicBezTo>
                    <a:pt x="0" y="17718"/>
                    <a:pt x="2540" y="11585"/>
                    <a:pt x="7062" y="7062"/>
                  </a:cubicBezTo>
                  <a:cubicBezTo>
                    <a:pt x="11585" y="2540"/>
                    <a:pt x="17718" y="0"/>
                    <a:pt x="24113" y="0"/>
                  </a:cubicBezTo>
                  <a:close/>
                </a:path>
              </a:pathLst>
            </a:custGeom>
            <a:solidFill>
              <a:srgbClr val="FFFFFF"/>
            </a:solidFill>
            <a:ln cap="rnd">
              <a:noFill/>
              <a:prstDash val="sysDot"/>
              <a:round/>
            </a:ln>
          </p:spPr>
        </p:sp>
        <p:sp>
          <p:nvSpPr>
            <p:cNvPr name="TextBox 4" id="4"/>
            <p:cNvSpPr txBox="true"/>
            <p:nvPr/>
          </p:nvSpPr>
          <p:spPr>
            <a:xfrm>
              <a:off x="0" y="19050"/>
              <a:ext cx="2536852" cy="1246961"/>
            </a:xfrm>
            <a:prstGeom prst="rect">
              <a:avLst/>
            </a:prstGeom>
          </p:spPr>
          <p:txBody>
            <a:bodyPr anchor="ctr" rtlCol="false" tIns="50800" lIns="50800" bIns="50800" rIns="50800"/>
            <a:lstStyle/>
            <a:p>
              <a:pPr algn="ctr">
                <a:lnSpc>
                  <a:spcPts val="1979"/>
                </a:lnSpc>
              </a:pPr>
            </a:p>
          </p:txBody>
        </p:sp>
      </p:grpSp>
      <p:sp>
        <p:nvSpPr>
          <p:cNvPr name="TextBox 5" id="5"/>
          <p:cNvSpPr txBox="true"/>
          <p:nvPr/>
        </p:nvSpPr>
        <p:spPr>
          <a:xfrm rot="0">
            <a:off x="9052342" y="3992184"/>
            <a:ext cx="5345914" cy="2844800"/>
          </a:xfrm>
          <a:prstGeom prst="rect">
            <a:avLst/>
          </a:prstGeom>
        </p:spPr>
        <p:txBody>
          <a:bodyPr anchor="t" rtlCol="false" tIns="0" lIns="0" bIns="0" rIns="0">
            <a:spAutoFit/>
          </a:bodyPr>
          <a:lstStyle/>
          <a:p>
            <a:pPr algn="ctr" marL="0" indent="0" lvl="0">
              <a:lnSpc>
                <a:spcPts val="22000"/>
              </a:lnSpc>
              <a:spcBef>
                <a:spcPct val="0"/>
              </a:spcBef>
            </a:pPr>
            <a:r>
              <a:rPr lang="en-US" b="true" sz="20000" spc="-200" strike="noStrike" u="none">
                <a:solidFill>
                  <a:srgbClr val="EEEEEF"/>
                </a:solidFill>
                <a:latin typeface="Libre Baskerville Bold"/>
                <a:ea typeface="Libre Baskerville Bold"/>
                <a:cs typeface="Libre Baskerville Bold"/>
                <a:sym typeface="Libre Baskerville Bold"/>
              </a:rPr>
              <a:t>02</a:t>
            </a:r>
          </a:p>
        </p:txBody>
      </p:sp>
      <p:sp>
        <p:nvSpPr>
          <p:cNvPr name="TextBox 6" id="6"/>
          <p:cNvSpPr txBox="true"/>
          <p:nvPr/>
        </p:nvSpPr>
        <p:spPr>
          <a:xfrm rot="0">
            <a:off x="7810854" y="4922094"/>
            <a:ext cx="2229391" cy="737331"/>
          </a:xfrm>
          <a:prstGeom prst="rect">
            <a:avLst/>
          </a:prstGeom>
        </p:spPr>
        <p:txBody>
          <a:bodyPr anchor="t" rtlCol="false" tIns="0" lIns="0" bIns="0" rIns="0">
            <a:spAutoFit/>
          </a:bodyPr>
          <a:lstStyle/>
          <a:p>
            <a:pPr algn="l" marL="0" indent="0" lvl="0">
              <a:lnSpc>
                <a:spcPts val="2934"/>
              </a:lnSpc>
              <a:spcBef>
                <a:spcPct val="0"/>
              </a:spcBef>
            </a:pPr>
            <a:r>
              <a:rPr lang="en-US" b="true" sz="2096">
                <a:solidFill>
                  <a:srgbClr val="A6A6A6"/>
                </a:solidFill>
                <a:latin typeface="Inter Bold"/>
                <a:ea typeface="Inter Bold"/>
                <a:cs typeface="Inter Bold"/>
                <a:sym typeface="Inter Bold"/>
              </a:rPr>
              <a:t>Cost of doing business</a:t>
            </a:r>
          </a:p>
        </p:txBody>
      </p:sp>
      <p:sp>
        <p:nvSpPr>
          <p:cNvPr name="TextBox 7" id="7"/>
          <p:cNvSpPr txBox="true"/>
          <p:nvPr/>
        </p:nvSpPr>
        <p:spPr>
          <a:xfrm rot="0">
            <a:off x="10649748" y="4922094"/>
            <a:ext cx="2151102" cy="737331"/>
          </a:xfrm>
          <a:prstGeom prst="rect">
            <a:avLst/>
          </a:prstGeom>
        </p:spPr>
        <p:txBody>
          <a:bodyPr anchor="t" rtlCol="false" tIns="0" lIns="0" bIns="0" rIns="0">
            <a:spAutoFit/>
          </a:bodyPr>
          <a:lstStyle/>
          <a:p>
            <a:pPr algn="l" marL="0" indent="0" lvl="0">
              <a:lnSpc>
                <a:spcPts val="2934"/>
              </a:lnSpc>
              <a:spcBef>
                <a:spcPct val="0"/>
              </a:spcBef>
            </a:pPr>
            <a:r>
              <a:rPr lang="en-US" b="true" sz="2096">
                <a:solidFill>
                  <a:srgbClr val="000000"/>
                </a:solidFill>
                <a:latin typeface="Inter Bold"/>
                <a:ea typeface="Inter Bold"/>
                <a:cs typeface="Inter Bold"/>
                <a:sym typeface="Inter Bold"/>
              </a:rPr>
              <a:t>Core Business Focus</a:t>
            </a:r>
          </a:p>
        </p:txBody>
      </p:sp>
      <p:sp>
        <p:nvSpPr>
          <p:cNvPr name="TextBox 8" id="8"/>
          <p:cNvSpPr txBox="true"/>
          <p:nvPr/>
        </p:nvSpPr>
        <p:spPr>
          <a:xfrm rot="0">
            <a:off x="13410353" y="4922094"/>
            <a:ext cx="2477625" cy="737331"/>
          </a:xfrm>
          <a:prstGeom prst="rect">
            <a:avLst/>
          </a:prstGeom>
        </p:spPr>
        <p:txBody>
          <a:bodyPr anchor="t" rtlCol="false" tIns="0" lIns="0" bIns="0" rIns="0">
            <a:spAutoFit/>
          </a:bodyPr>
          <a:lstStyle/>
          <a:p>
            <a:pPr algn="l">
              <a:lnSpc>
                <a:spcPts val="2934"/>
              </a:lnSpc>
            </a:pPr>
            <a:r>
              <a:rPr lang="en-US" sz="2096" b="true">
                <a:solidFill>
                  <a:srgbClr val="A6A6A6"/>
                </a:solidFill>
                <a:latin typeface="Inter Bold"/>
                <a:ea typeface="Inter Bold"/>
                <a:cs typeface="Inter Bold"/>
                <a:sym typeface="Inter Bold"/>
              </a:rPr>
              <a:t>Delays and Inefficiencies</a:t>
            </a:r>
          </a:p>
        </p:txBody>
      </p:sp>
      <p:grpSp>
        <p:nvGrpSpPr>
          <p:cNvPr name="Group 9" id="9"/>
          <p:cNvGrpSpPr/>
          <p:nvPr/>
        </p:nvGrpSpPr>
        <p:grpSpPr>
          <a:xfrm rot="5400000">
            <a:off x="15736621" y="803205"/>
            <a:ext cx="1857699" cy="1857699"/>
            <a:chOff x="0" y="0"/>
            <a:chExt cx="2476932" cy="2476932"/>
          </a:xfrm>
        </p:grpSpPr>
        <p:grpSp>
          <p:nvGrpSpPr>
            <p:cNvPr name="Group 10" id="10"/>
            <p:cNvGrpSpPr/>
            <p:nvPr/>
          </p:nvGrpSpPr>
          <p:grpSpPr>
            <a:xfrm rot="0">
              <a:off x="0" y="0"/>
              <a:ext cx="1238466" cy="1238466"/>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12" id="12"/>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3" id="13"/>
            <p:cNvGrpSpPr/>
            <p:nvPr/>
          </p:nvGrpSpPr>
          <p:grpSpPr>
            <a:xfrm rot="0">
              <a:off x="0" y="1238466"/>
              <a:ext cx="1238466" cy="123846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15" id="15"/>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6" id="16"/>
            <p:cNvGrpSpPr/>
            <p:nvPr/>
          </p:nvGrpSpPr>
          <p:grpSpPr>
            <a:xfrm rot="0">
              <a:off x="1238466" y="0"/>
              <a:ext cx="1238466" cy="123846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18" id="1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19" id="19"/>
          <p:cNvGrpSpPr/>
          <p:nvPr/>
        </p:nvGrpSpPr>
        <p:grpSpPr>
          <a:xfrm rot="-5400000">
            <a:off x="0" y="8429301"/>
            <a:ext cx="1857699" cy="1857699"/>
            <a:chOff x="0" y="0"/>
            <a:chExt cx="2476932" cy="2476932"/>
          </a:xfrm>
        </p:grpSpPr>
        <p:grpSp>
          <p:nvGrpSpPr>
            <p:cNvPr name="Group 20" id="20"/>
            <p:cNvGrpSpPr/>
            <p:nvPr/>
          </p:nvGrpSpPr>
          <p:grpSpPr>
            <a:xfrm rot="0">
              <a:off x="0" y="0"/>
              <a:ext cx="1238466" cy="1238466"/>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22" id="22"/>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3" id="23"/>
            <p:cNvGrpSpPr/>
            <p:nvPr/>
          </p:nvGrpSpPr>
          <p:grpSpPr>
            <a:xfrm rot="0">
              <a:off x="0" y="1238466"/>
              <a:ext cx="1238466" cy="1238466"/>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25" id="25"/>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6" id="26"/>
            <p:cNvGrpSpPr/>
            <p:nvPr/>
          </p:nvGrpSpPr>
          <p:grpSpPr>
            <a:xfrm rot="0">
              <a:off x="1238466" y="0"/>
              <a:ext cx="1238466" cy="1238466"/>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8" id="2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sp>
        <p:nvSpPr>
          <p:cNvPr name="TextBox 29" id="29"/>
          <p:cNvSpPr txBox="true"/>
          <p:nvPr/>
        </p:nvSpPr>
        <p:spPr>
          <a:xfrm rot="0">
            <a:off x="377600" y="340661"/>
            <a:ext cx="2596236" cy="251460"/>
          </a:xfrm>
          <a:prstGeom prst="rect">
            <a:avLst/>
          </a:prstGeom>
        </p:spPr>
        <p:txBody>
          <a:bodyPr anchor="t" rtlCol="false" tIns="0" lIns="0" bIns="0" rIns="0">
            <a:spAutoFit/>
          </a:bodyPr>
          <a:lstStyle/>
          <a:p>
            <a:pPr algn="ctr">
              <a:lnSpc>
                <a:spcPts val="1979"/>
              </a:lnSpc>
              <a:spcBef>
                <a:spcPct val="0"/>
              </a:spcBef>
            </a:pPr>
            <a:r>
              <a:rPr lang="en-US" b="true" sz="1799">
                <a:solidFill>
                  <a:srgbClr val="000000"/>
                </a:solidFill>
                <a:latin typeface="Libre Baskerville Bold"/>
                <a:ea typeface="Libre Baskerville Bold"/>
                <a:cs typeface="Libre Baskerville Bold"/>
                <a:sym typeface="Libre Baskerville Bold"/>
              </a:rPr>
              <a:t>RK Software Services</a:t>
            </a:r>
          </a:p>
        </p:txBody>
      </p:sp>
      <p:grpSp>
        <p:nvGrpSpPr>
          <p:cNvPr name="Group 30" id="30"/>
          <p:cNvGrpSpPr/>
          <p:nvPr/>
        </p:nvGrpSpPr>
        <p:grpSpPr>
          <a:xfrm rot="0">
            <a:off x="7033360" y="2911129"/>
            <a:ext cx="1196036" cy="1196036"/>
            <a:chOff x="0" y="0"/>
            <a:chExt cx="1594714" cy="1594714"/>
          </a:xfrm>
        </p:grpSpPr>
        <p:grpSp>
          <p:nvGrpSpPr>
            <p:cNvPr name="Group 31" id="31"/>
            <p:cNvGrpSpPr/>
            <p:nvPr/>
          </p:nvGrpSpPr>
          <p:grpSpPr>
            <a:xfrm rot="0">
              <a:off x="0" y="0"/>
              <a:ext cx="797357" cy="797357"/>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33" id="33"/>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4" id="34"/>
            <p:cNvGrpSpPr/>
            <p:nvPr/>
          </p:nvGrpSpPr>
          <p:grpSpPr>
            <a:xfrm rot="0">
              <a:off x="0" y="797357"/>
              <a:ext cx="797357" cy="797357"/>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36" id="36"/>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7" id="37"/>
            <p:cNvGrpSpPr/>
            <p:nvPr/>
          </p:nvGrpSpPr>
          <p:grpSpPr>
            <a:xfrm rot="0">
              <a:off x="797357" y="0"/>
              <a:ext cx="797357" cy="797357"/>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39" id="39"/>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40" id="40"/>
          <p:cNvGrpSpPr/>
          <p:nvPr/>
        </p:nvGrpSpPr>
        <p:grpSpPr>
          <a:xfrm rot="5400000">
            <a:off x="1133475" y="1333631"/>
            <a:ext cx="928850" cy="928850"/>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2" id="42"/>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43" id="43"/>
          <p:cNvGrpSpPr/>
          <p:nvPr/>
        </p:nvGrpSpPr>
        <p:grpSpPr>
          <a:xfrm rot="5400000">
            <a:off x="15164469" y="8429301"/>
            <a:ext cx="928850" cy="928850"/>
            <a:chOff x="0" y="0"/>
            <a:chExt cx="812800" cy="812800"/>
          </a:xfrm>
        </p:grpSpPr>
        <p:sp>
          <p:nvSpPr>
            <p:cNvPr name="Freeform 44" id="4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5" id="45"/>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sp>
        <p:nvSpPr>
          <p:cNvPr name="TextBox 46" id="46"/>
          <p:cNvSpPr txBox="true"/>
          <p:nvPr/>
        </p:nvSpPr>
        <p:spPr>
          <a:xfrm rot="0">
            <a:off x="1133475" y="3157252"/>
            <a:ext cx="5345914" cy="1307465"/>
          </a:xfrm>
          <a:prstGeom prst="rect">
            <a:avLst/>
          </a:prstGeom>
        </p:spPr>
        <p:txBody>
          <a:bodyPr anchor="t" rtlCol="false" tIns="0" lIns="0" bIns="0" rIns="0">
            <a:spAutoFit/>
          </a:bodyPr>
          <a:lstStyle/>
          <a:p>
            <a:pPr algn="l" marL="0" indent="0" lvl="0">
              <a:lnSpc>
                <a:spcPts val="5170"/>
              </a:lnSpc>
              <a:spcBef>
                <a:spcPct val="0"/>
              </a:spcBef>
            </a:pPr>
            <a:r>
              <a:rPr lang="en-US" b="true" sz="4700" spc="-47">
                <a:solidFill>
                  <a:srgbClr val="000000"/>
                </a:solidFill>
                <a:latin typeface="Libre Baskerville Bold"/>
                <a:ea typeface="Libre Baskerville Bold"/>
                <a:cs typeface="Libre Baskerville Bold"/>
                <a:sym typeface="Libre Baskerville Bold"/>
              </a:rPr>
              <a:t>Fundamental Business Activity</a:t>
            </a:r>
          </a:p>
        </p:txBody>
      </p:sp>
      <p:sp>
        <p:nvSpPr>
          <p:cNvPr name="TextBox 47" id="47"/>
          <p:cNvSpPr txBox="true"/>
          <p:nvPr/>
        </p:nvSpPr>
        <p:spPr>
          <a:xfrm rot="0">
            <a:off x="1133475" y="4426618"/>
            <a:ext cx="3680722" cy="935354"/>
          </a:xfrm>
          <a:prstGeom prst="rect">
            <a:avLst/>
          </a:prstGeom>
        </p:spPr>
        <p:txBody>
          <a:bodyPr anchor="t" rtlCol="false" tIns="0" lIns="0" bIns="0" rIns="0">
            <a:spAutoFit/>
          </a:bodyPr>
          <a:lstStyle/>
          <a:p>
            <a:pPr algn="l">
              <a:lnSpc>
                <a:spcPts val="2520"/>
              </a:lnSpc>
            </a:pPr>
            <a:r>
              <a:rPr lang="en-US" sz="1800" spc="-36" b="true">
                <a:solidFill>
                  <a:srgbClr val="000000"/>
                </a:solidFill>
                <a:latin typeface="Inter Bold"/>
                <a:ea typeface="Inter Bold"/>
                <a:cs typeface="Inter Bold"/>
                <a:sym typeface="Inter Bold"/>
              </a:rPr>
              <a:t>AI/ML is </a:t>
            </a:r>
            <a:r>
              <a:rPr lang="en-US" b="true" sz="1800" i="true" spc="-36">
                <a:solidFill>
                  <a:srgbClr val="000000"/>
                </a:solidFill>
                <a:latin typeface="Inter Bold Italics"/>
                <a:ea typeface="Inter Bold Italics"/>
                <a:cs typeface="Inter Bold Italics"/>
                <a:sym typeface="Inter Bold Italics"/>
              </a:rPr>
              <a:t>not </a:t>
            </a:r>
            <a:r>
              <a:rPr lang="en-US" sz="1800" spc="-36" b="true">
                <a:solidFill>
                  <a:srgbClr val="000000"/>
                </a:solidFill>
                <a:latin typeface="Inter Bold"/>
                <a:ea typeface="Inter Bold"/>
                <a:cs typeface="Inter Bold"/>
                <a:sym typeface="Inter Bold"/>
              </a:rPr>
              <a:t>the core focus for most SaaS companies.</a:t>
            </a:r>
          </a:p>
          <a:p>
            <a:pPr algn="l" marL="0" indent="0" lvl="0">
              <a:lnSpc>
                <a:spcPts val="2520"/>
              </a:lnSpc>
              <a:spcBef>
                <a:spcPct val="0"/>
              </a:spcBef>
            </a:pPr>
          </a:p>
        </p:txBody>
      </p:sp>
      <p:sp>
        <p:nvSpPr>
          <p:cNvPr name="TextBox 48" id="48"/>
          <p:cNvSpPr txBox="true"/>
          <p:nvPr/>
        </p:nvSpPr>
        <p:spPr>
          <a:xfrm rot="0">
            <a:off x="1133475" y="5419122"/>
            <a:ext cx="4285906" cy="3135629"/>
          </a:xfrm>
          <a:prstGeom prst="rect">
            <a:avLst/>
          </a:prstGeom>
        </p:spPr>
        <p:txBody>
          <a:bodyPr anchor="t" rtlCol="false" tIns="0" lIns="0" bIns="0" rIns="0">
            <a:spAutoFit/>
          </a:bodyPr>
          <a:lstStyle/>
          <a:p>
            <a:pPr algn="l">
              <a:lnSpc>
                <a:spcPts val="2520"/>
              </a:lnSpc>
            </a:pPr>
            <a:r>
              <a:rPr lang="en-US" sz="1800" spc="-36" b="true">
                <a:solidFill>
                  <a:srgbClr val="676E7B"/>
                </a:solidFill>
                <a:latin typeface="Inter Bold"/>
                <a:ea typeface="Inter Bold"/>
                <a:cs typeface="Inter Bold"/>
                <a:sym typeface="Inter Bold"/>
              </a:rPr>
              <a:t>AI and machine learning (AI/ML), while transformative technologies, are not the core focus for most SaaS companies. Developing and maintaining AI/ML capabilities often requires substantial investment in data infrastructure, expertise, and ongoing research—resources that might be better allocated to strengthening their core value propositions.</a:t>
            </a:r>
          </a:p>
        </p:txBody>
      </p:sp>
      <p:sp>
        <p:nvSpPr>
          <p:cNvPr name="TextBox 49" id="49"/>
          <p:cNvSpPr txBox="true"/>
          <p:nvPr/>
        </p:nvSpPr>
        <p:spPr>
          <a:xfrm rot="0">
            <a:off x="1133475" y="2759108"/>
            <a:ext cx="4530732" cy="251460"/>
          </a:xfrm>
          <a:prstGeom prst="rect">
            <a:avLst/>
          </a:prstGeom>
        </p:spPr>
        <p:txBody>
          <a:bodyPr anchor="t" rtlCol="false" tIns="0" lIns="0" bIns="0" rIns="0">
            <a:spAutoFit/>
          </a:bodyPr>
          <a:lstStyle/>
          <a:p>
            <a:pPr algn="just" marL="0" indent="0" lvl="0">
              <a:lnSpc>
                <a:spcPts val="1979"/>
              </a:lnSpc>
              <a:spcBef>
                <a:spcPct val="0"/>
              </a:spcBef>
            </a:pPr>
            <a:r>
              <a:rPr lang="en-US" b="true" sz="1799">
                <a:solidFill>
                  <a:srgbClr val="FF5757"/>
                </a:solidFill>
                <a:latin typeface="Inter Bold"/>
                <a:ea typeface="Inter Bold"/>
                <a:cs typeface="Inter Bold"/>
                <a:sym typeface="Inter Bold"/>
              </a:rPr>
              <a:t>The Problem</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EEEEEF"/>
        </a:solidFill>
      </p:bgPr>
    </p:bg>
    <p:spTree>
      <p:nvGrpSpPr>
        <p:cNvPr id="1" name=""/>
        <p:cNvGrpSpPr/>
        <p:nvPr/>
      </p:nvGrpSpPr>
      <p:grpSpPr>
        <a:xfrm>
          <a:off x="0" y="0"/>
          <a:ext cx="0" cy="0"/>
          <a:chOff x="0" y="0"/>
          <a:chExt cx="0" cy="0"/>
        </a:xfrm>
      </p:grpSpPr>
      <p:grpSp>
        <p:nvGrpSpPr>
          <p:cNvPr name="Group 2" id="2"/>
          <p:cNvGrpSpPr/>
          <p:nvPr/>
        </p:nvGrpSpPr>
        <p:grpSpPr>
          <a:xfrm rot="0">
            <a:off x="7033360" y="2911129"/>
            <a:ext cx="9632111" cy="4806885"/>
            <a:chOff x="0" y="0"/>
            <a:chExt cx="2536852" cy="1266011"/>
          </a:xfrm>
        </p:grpSpPr>
        <p:sp>
          <p:nvSpPr>
            <p:cNvPr name="Freeform 3" id="3"/>
            <p:cNvSpPr/>
            <p:nvPr/>
          </p:nvSpPr>
          <p:spPr>
            <a:xfrm flipH="false" flipV="false" rot="0">
              <a:off x="0" y="0"/>
              <a:ext cx="2536852" cy="1266011"/>
            </a:xfrm>
            <a:custGeom>
              <a:avLst/>
              <a:gdLst/>
              <a:ahLst/>
              <a:cxnLst/>
              <a:rect r="r" b="b" t="t" l="l"/>
              <a:pathLst>
                <a:path h="1266011" w="2536852">
                  <a:moveTo>
                    <a:pt x="24113" y="0"/>
                  </a:moveTo>
                  <a:lnTo>
                    <a:pt x="2512739" y="0"/>
                  </a:lnTo>
                  <a:cubicBezTo>
                    <a:pt x="2519134" y="0"/>
                    <a:pt x="2525268" y="2540"/>
                    <a:pt x="2529790" y="7062"/>
                  </a:cubicBezTo>
                  <a:cubicBezTo>
                    <a:pt x="2534312" y="11585"/>
                    <a:pt x="2536852" y="17718"/>
                    <a:pt x="2536852" y="24113"/>
                  </a:cubicBezTo>
                  <a:lnTo>
                    <a:pt x="2536852" y="1241898"/>
                  </a:lnTo>
                  <a:cubicBezTo>
                    <a:pt x="2536852" y="1248293"/>
                    <a:pt x="2534312" y="1254426"/>
                    <a:pt x="2529790" y="1258948"/>
                  </a:cubicBezTo>
                  <a:cubicBezTo>
                    <a:pt x="2525268" y="1263470"/>
                    <a:pt x="2519134" y="1266011"/>
                    <a:pt x="2512739" y="1266011"/>
                  </a:cubicBezTo>
                  <a:lnTo>
                    <a:pt x="24113" y="1266011"/>
                  </a:lnTo>
                  <a:cubicBezTo>
                    <a:pt x="10796" y="1266011"/>
                    <a:pt x="0" y="1255215"/>
                    <a:pt x="0" y="1241898"/>
                  </a:cubicBezTo>
                  <a:lnTo>
                    <a:pt x="0" y="24113"/>
                  </a:lnTo>
                  <a:cubicBezTo>
                    <a:pt x="0" y="17718"/>
                    <a:pt x="2540" y="11585"/>
                    <a:pt x="7062" y="7062"/>
                  </a:cubicBezTo>
                  <a:cubicBezTo>
                    <a:pt x="11585" y="2540"/>
                    <a:pt x="17718" y="0"/>
                    <a:pt x="24113" y="0"/>
                  </a:cubicBezTo>
                  <a:close/>
                </a:path>
              </a:pathLst>
            </a:custGeom>
            <a:solidFill>
              <a:srgbClr val="FFFFFF"/>
            </a:solidFill>
            <a:ln cap="rnd">
              <a:noFill/>
              <a:prstDash val="sysDot"/>
              <a:round/>
            </a:ln>
          </p:spPr>
        </p:sp>
        <p:sp>
          <p:nvSpPr>
            <p:cNvPr name="TextBox 4" id="4"/>
            <p:cNvSpPr txBox="true"/>
            <p:nvPr/>
          </p:nvSpPr>
          <p:spPr>
            <a:xfrm>
              <a:off x="0" y="19050"/>
              <a:ext cx="2536852" cy="1246961"/>
            </a:xfrm>
            <a:prstGeom prst="rect">
              <a:avLst/>
            </a:prstGeom>
          </p:spPr>
          <p:txBody>
            <a:bodyPr anchor="ctr" rtlCol="false" tIns="50800" lIns="50800" bIns="50800" rIns="50800"/>
            <a:lstStyle/>
            <a:p>
              <a:pPr algn="ctr">
                <a:lnSpc>
                  <a:spcPts val="1979"/>
                </a:lnSpc>
              </a:pPr>
            </a:p>
          </p:txBody>
        </p:sp>
      </p:grpSp>
      <p:sp>
        <p:nvSpPr>
          <p:cNvPr name="TextBox 5" id="5"/>
          <p:cNvSpPr txBox="true"/>
          <p:nvPr/>
        </p:nvSpPr>
        <p:spPr>
          <a:xfrm rot="0">
            <a:off x="11849416" y="3992184"/>
            <a:ext cx="5345914" cy="2844800"/>
          </a:xfrm>
          <a:prstGeom prst="rect">
            <a:avLst/>
          </a:prstGeom>
        </p:spPr>
        <p:txBody>
          <a:bodyPr anchor="t" rtlCol="false" tIns="0" lIns="0" bIns="0" rIns="0">
            <a:spAutoFit/>
          </a:bodyPr>
          <a:lstStyle/>
          <a:p>
            <a:pPr algn="ctr" marL="0" indent="0" lvl="0">
              <a:lnSpc>
                <a:spcPts val="22000"/>
              </a:lnSpc>
              <a:spcBef>
                <a:spcPct val="0"/>
              </a:spcBef>
            </a:pPr>
            <a:r>
              <a:rPr lang="en-US" b="true" sz="20000" spc="-200">
                <a:solidFill>
                  <a:srgbClr val="EEEEEF"/>
                </a:solidFill>
                <a:latin typeface="Libre Baskerville Bold"/>
                <a:ea typeface="Libre Baskerville Bold"/>
                <a:cs typeface="Libre Baskerville Bold"/>
                <a:sym typeface="Libre Baskerville Bold"/>
              </a:rPr>
              <a:t>03</a:t>
            </a:r>
          </a:p>
        </p:txBody>
      </p:sp>
      <p:sp>
        <p:nvSpPr>
          <p:cNvPr name="TextBox 6" id="6"/>
          <p:cNvSpPr txBox="true"/>
          <p:nvPr/>
        </p:nvSpPr>
        <p:spPr>
          <a:xfrm rot="0">
            <a:off x="7810854" y="4922094"/>
            <a:ext cx="2229391" cy="737331"/>
          </a:xfrm>
          <a:prstGeom prst="rect">
            <a:avLst/>
          </a:prstGeom>
        </p:spPr>
        <p:txBody>
          <a:bodyPr anchor="t" rtlCol="false" tIns="0" lIns="0" bIns="0" rIns="0">
            <a:spAutoFit/>
          </a:bodyPr>
          <a:lstStyle/>
          <a:p>
            <a:pPr algn="l" marL="0" indent="0" lvl="0">
              <a:lnSpc>
                <a:spcPts val="2934"/>
              </a:lnSpc>
              <a:spcBef>
                <a:spcPct val="0"/>
              </a:spcBef>
            </a:pPr>
            <a:r>
              <a:rPr lang="en-US" b="true" sz="2096">
                <a:solidFill>
                  <a:srgbClr val="A6A6A6"/>
                </a:solidFill>
                <a:latin typeface="Inter Bold"/>
                <a:ea typeface="Inter Bold"/>
                <a:cs typeface="Inter Bold"/>
                <a:sym typeface="Inter Bold"/>
              </a:rPr>
              <a:t>Cost of doing business</a:t>
            </a:r>
          </a:p>
        </p:txBody>
      </p:sp>
      <p:sp>
        <p:nvSpPr>
          <p:cNvPr name="TextBox 7" id="7"/>
          <p:cNvSpPr txBox="true"/>
          <p:nvPr/>
        </p:nvSpPr>
        <p:spPr>
          <a:xfrm rot="0">
            <a:off x="10649748" y="4922094"/>
            <a:ext cx="2151102" cy="737331"/>
          </a:xfrm>
          <a:prstGeom prst="rect">
            <a:avLst/>
          </a:prstGeom>
        </p:spPr>
        <p:txBody>
          <a:bodyPr anchor="t" rtlCol="false" tIns="0" lIns="0" bIns="0" rIns="0">
            <a:spAutoFit/>
          </a:bodyPr>
          <a:lstStyle/>
          <a:p>
            <a:pPr algn="l">
              <a:lnSpc>
                <a:spcPts val="2934"/>
              </a:lnSpc>
            </a:pPr>
            <a:r>
              <a:rPr lang="en-US" sz="2096" b="true">
                <a:solidFill>
                  <a:srgbClr val="A6A6A6"/>
                </a:solidFill>
                <a:latin typeface="Inter Bold"/>
                <a:ea typeface="Inter Bold"/>
                <a:cs typeface="Inter Bold"/>
                <a:sym typeface="Inter Bold"/>
              </a:rPr>
              <a:t>Core Business Focus</a:t>
            </a:r>
          </a:p>
        </p:txBody>
      </p:sp>
      <p:sp>
        <p:nvSpPr>
          <p:cNvPr name="TextBox 8" id="8"/>
          <p:cNvSpPr txBox="true"/>
          <p:nvPr/>
        </p:nvSpPr>
        <p:spPr>
          <a:xfrm rot="0">
            <a:off x="13410353" y="4922094"/>
            <a:ext cx="2477625" cy="737331"/>
          </a:xfrm>
          <a:prstGeom prst="rect">
            <a:avLst/>
          </a:prstGeom>
        </p:spPr>
        <p:txBody>
          <a:bodyPr anchor="t" rtlCol="false" tIns="0" lIns="0" bIns="0" rIns="0">
            <a:spAutoFit/>
          </a:bodyPr>
          <a:lstStyle/>
          <a:p>
            <a:pPr algn="l" marL="0" indent="0" lvl="0">
              <a:lnSpc>
                <a:spcPts val="2934"/>
              </a:lnSpc>
              <a:spcBef>
                <a:spcPct val="0"/>
              </a:spcBef>
            </a:pPr>
            <a:r>
              <a:rPr lang="en-US" b="true" sz="2096">
                <a:solidFill>
                  <a:srgbClr val="000000"/>
                </a:solidFill>
                <a:latin typeface="Inter Bold"/>
                <a:ea typeface="Inter Bold"/>
                <a:cs typeface="Inter Bold"/>
                <a:sym typeface="Inter Bold"/>
              </a:rPr>
              <a:t>Delays and Inefficiencies</a:t>
            </a:r>
          </a:p>
        </p:txBody>
      </p:sp>
      <p:sp>
        <p:nvSpPr>
          <p:cNvPr name="TextBox 9" id="9"/>
          <p:cNvSpPr txBox="true"/>
          <p:nvPr/>
        </p:nvSpPr>
        <p:spPr>
          <a:xfrm rot="0">
            <a:off x="1133475" y="3177572"/>
            <a:ext cx="5345914" cy="1287145"/>
          </a:xfrm>
          <a:prstGeom prst="rect">
            <a:avLst/>
          </a:prstGeom>
        </p:spPr>
        <p:txBody>
          <a:bodyPr anchor="t" rtlCol="false" tIns="0" lIns="0" bIns="0" rIns="0">
            <a:spAutoFit/>
          </a:bodyPr>
          <a:lstStyle/>
          <a:p>
            <a:pPr algn="l" marL="0" indent="0" lvl="0">
              <a:lnSpc>
                <a:spcPts val="5060"/>
              </a:lnSpc>
              <a:spcBef>
                <a:spcPct val="0"/>
              </a:spcBef>
            </a:pPr>
            <a:r>
              <a:rPr lang="en-US" b="true" sz="4600" spc="-46">
                <a:solidFill>
                  <a:srgbClr val="000000"/>
                </a:solidFill>
                <a:latin typeface="Libre Baskerville Bold"/>
                <a:ea typeface="Libre Baskerville Bold"/>
                <a:cs typeface="Libre Baskerville Bold"/>
                <a:sym typeface="Libre Baskerville Bold"/>
              </a:rPr>
              <a:t>Why Expertise Drives Efficiency</a:t>
            </a:r>
          </a:p>
        </p:txBody>
      </p:sp>
      <p:sp>
        <p:nvSpPr>
          <p:cNvPr name="TextBox 10" id="10"/>
          <p:cNvSpPr txBox="true"/>
          <p:nvPr/>
        </p:nvSpPr>
        <p:spPr>
          <a:xfrm rot="0">
            <a:off x="1133475" y="4580859"/>
            <a:ext cx="3680722" cy="935354"/>
          </a:xfrm>
          <a:prstGeom prst="rect">
            <a:avLst/>
          </a:prstGeom>
        </p:spPr>
        <p:txBody>
          <a:bodyPr anchor="t" rtlCol="false" tIns="0" lIns="0" bIns="0" rIns="0">
            <a:spAutoFit/>
          </a:bodyPr>
          <a:lstStyle/>
          <a:p>
            <a:pPr algn="l" marL="0" indent="0" lvl="0">
              <a:lnSpc>
                <a:spcPts val="2520"/>
              </a:lnSpc>
              <a:spcBef>
                <a:spcPct val="0"/>
              </a:spcBef>
            </a:pPr>
            <a:r>
              <a:rPr lang="en-US" b="true" sz="1800" spc="-36">
                <a:solidFill>
                  <a:srgbClr val="000000"/>
                </a:solidFill>
                <a:latin typeface="Inter Bold"/>
                <a:ea typeface="Inter Bold"/>
                <a:cs typeface="Inter Bold"/>
                <a:sym typeface="Inter Bold"/>
              </a:rPr>
              <a:t>Insufficient specialized support can result in project delays and operational inefficiencies.</a:t>
            </a:r>
          </a:p>
        </p:txBody>
      </p:sp>
      <p:sp>
        <p:nvSpPr>
          <p:cNvPr name="TextBox 11" id="11"/>
          <p:cNvSpPr txBox="true"/>
          <p:nvPr/>
        </p:nvSpPr>
        <p:spPr>
          <a:xfrm rot="0">
            <a:off x="1133475" y="5630513"/>
            <a:ext cx="4285906" cy="3135629"/>
          </a:xfrm>
          <a:prstGeom prst="rect">
            <a:avLst/>
          </a:prstGeom>
        </p:spPr>
        <p:txBody>
          <a:bodyPr anchor="t" rtlCol="false" tIns="0" lIns="0" bIns="0" rIns="0">
            <a:spAutoFit/>
          </a:bodyPr>
          <a:lstStyle/>
          <a:p>
            <a:pPr algn="l">
              <a:lnSpc>
                <a:spcPts val="2520"/>
              </a:lnSpc>
            </a:pPr>
            <a:r>
              <a:rPr lang="en-US" sz="1800" spc="-36" b="true">
                <a:solidFill>
                  <a:srgbClr val="676E7B"/>
                </a:solidFill>
                <a:latin typeface="Inter Bold"/>
                <a:ea typeface="Inter Bold"/>
                <a:cs typeface="Inter Bold"/>
                <a:sym typeface="Inter Bold"/>
              </a:rPr>
              <a:t>For complex tasks, such as integrating new technologies or tackling niche challenges, a lack of deep knowledge in those specific domains can slow progress. Teams may find themselves navigating learning curves, troubleshooting unexpected issues, or working through processes that could have been streamlined by more experienced professionals.</a:t>
            </a:r>
          </a:p>
        </p:txBody>
      </p:sp>
      <p:sp>
        <p:nvSpPr>
          <p:cNvPr name="TextBox 12" id="12"/>
          <p:cNvSpPr txBox="true"/>
          <p:nvPr/>
        </p:nvSpPr>
        <p:spPr>
          <a:xfrm rot="0">
            <a:off x="1133475" y="2759108"/>
            <a:ext cx="4530732" cy="251460"/>
          </a:xfrm>
          <a:prstGeom prst="rect">
            <a:avLst/>
          </a:prstGeom>
        </p:spPr>
        <p:txBody>
          <a:bodyPr anchor="t" rtlCol="false" tIns="0" lIns="0" bIns="0" rIns="0">
            <a:spAutoFit/>
          </a:bodyPr>
          <a:lstStyle/>
          <a:p>
            <a:pPr algn="just" marL="0" indent="0" lvl="0">
              <a:lnSpc>
                <a:spcPts val="1979"/>
              </a:lnSpc>
              <a:spcBef>
                <a:spcPct val="0"/>
              </a:spcBef>
            </a:pPr>
            <a:r>
              <a:rPr lang="en-US" b="true" sz="1799">
                <a:solidFill>
                  <a:srgbClr val="FF5757"/>
                </a:solidFill>
                <a:latin typeface="Inter Bold"/>
                <a:ea typeface="Inter Bold"/>
                <a:cs typeface="Inter Bold"/>
                <a:sym typeface="Inter Bold"/>
              </a:rPr>
              <a:t>The Problem</a:t>
            </a:r>
          </a:p>
        </p:txBody>
      </p:sp>
      <p:grpSp>
        <p:nvGrpSpPr>
          <p:cNvPr name="Group 13" id="13"/>
          <p:cNvGrpSpPr/>
          <p:nvPr/>
        </p:nvGrpSpPr>
        <p:grpSpPr>
          <a:xfrm rot="5400000">
            <a:off x="15736621" y="803205"/>
            <a:ext cx="1857699" cy="1857699"/>
            <a:chOff x="0" y="0"/>
            <a:chExt cx="2476932" cy="2476932"/>
          </a:xfrm>
        </p:grpSpPr>
        <p:grpSp>
          <p:nvGrpSpPr>
            <p:cNvPr name="Group 14" id="14"/>
            <p:cNvGrpSpPr/>
            <p:nvPr/>
          </p:nvGrpSpPr>
          <p:grpSpPr>
            <a:xfrm rot="0">
              <a:off x="0" y="0"/>
              <a:ext cx="1238466" cy="1238466"/>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16" id="16"/>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7" id="17"/>
            <p:cNvGrpSpPr/>
            <p:nvPr/>
          </p:nvGrpSpPr>
          <p:grpSpPr>
            <a:xfrm rot="0">
              <a:off x="0" y="1238466"/>
              <a:ext cx="1238466" cy="1238466"/>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19" id="19"/>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0" id="20"/>
            <p:cNvGrpSpPr/>
            <p:nvPr/>
          </p:nvGrpSpPr>
          <p:grpSpPr>
            <a:xfrm rot="0">
              <a:off x="1238466" y="0"/>
              <a:ext cx="1238466" cy="1238466"/>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2" id="22"/>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23" id="23"/>
          <p:cNvGrpSpPr/>
          <p:nvPr/>
        </p:nvGrpSpPr>
        <p:grpSpPr>
          <a:xfrm rot="-5400000">
            <a:off x="0" y="8429301"/>
            <a:ext cx="1857699" cy="1857699"/>
            <a:chOff x="0" y="0"/>
            <a:chExt cx="2476932" cy="2476932"/>
          </a:xfrm>
        </p:grpSpPr>
        <p:grpSp>
          <p:nvGrpSpPr>
            <p:cNvPr name="Group 24" id="24"/>
            <p:cNvGrpSpPr/>
            <p:nvPr/>
          </p:nvGrpSpPr>
          <p:grpSpPr>
            <a:xfrm rot="0">
              <a:off x="0" y="0"/>
              <a:ext cx="1238466" cy="1238466"/>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26" id="26"/>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7" id="27"/>
            <p:cNvGrpSpPr/>
            <p:nvPr/>
          </p:nvGrpSpPr>
          <p:grpSpPr>
            <a:xfrm rot="0">
              <a:off x="0" y="1238466"/>
              <a:ext cx="1238466" cy="1238466"/>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29" id="29"/>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0" id="30"/>
            <p:cNvGrpSpPr/>
            <p:nvPr/>
          </p:nvGrpSpPr>
          <p:grpSpPr>
            <a:xfrm rot="0">
              <a:off x="1238466" y="0"/>
              <a:ext cx="1238466" cy="1238466"/>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32" id="32"/>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sp>
        <p:nvSpPr>
          <p:cNvPr name="TextBox 33" id="33"/>
          <p:cNvSpPr txBox="true"/>
          <p:nvPr/>
        </p:nvSpPr>
        <p:spPr>
          <a:xfrm rot="0">
            <a:off x="377600" y="340661"/>
            <a:ext cx="2596236" cy="251460"/>
          </a:xfrm>
          <a:prstGeom prst="rect">
            <a:avLst/>
          </a:prstGeom>
        </p:spPr>
        <p:txBody>
          <a:bodyPr anchor="t" rtlCol="false" tIns="0" lIns="0" bIns="0" rIns="0">
            <a:spAutoFit/>
          </a:bodyPr>
          <a:lstStyle/>
          <a:p>
            <a:pPr algn="ctr">
              <a:lnSpc>
                <a:spcPts val="1979"/>
              </a:lnSpc>
              <a:spcBef>
                <a:spcPct val="0"/>
              </a:spcBef>
            </a:pPr>
            <a:r>
              <a:rPr lang="en-US" b="true" sz="1799">
                <a:solidFill>
                  <a:srgbClr val="000000"/>
                </a:solidFill>
                <a:latin typeface="Libre Baskerville Bold"/>
                <a:ea typeface="Libre Baskerville Bold"/>
                <a:cs typeface="Libre Baskerville Bold"/>
                <a:sym typeface="Libre Baskerville Bold"/>
              </a:rPr>
              <a:t>RK Software Services</a:t>
            </a:r>
          </a:p>
        </p:txBody>
      </p:sp>
      <p:grpSp>
        <p:nvGrpSpPr>
          <p:cNvPr name="Group 34" id="34"/>
          <p:cNvGrpSpPr/>
          <p:nvPr/>
        </p:nvGrpSpPr>
        <p:grpSpPr>
          <a:xfrm rot="0">
            <a:off x="7033360" y="2911129"/>
            <a:ext cx="1196036" cy="1196036"/>
            <a:chOff x="0" y="0"/>
            <a:chExt cx="1594714" cy="1594714"/>
          </a:xfrm>
        </p:grpSpPr>
        <p:grpSp>
          <p:nvGrpSpPr>
            <p:cNvPr name="Group 35" id="35"/>
            <p:cNvGrpSpPr/>
            <p:nvPr/>
          </p:nvGrpSpPr>
          <p:grpSpPr>
            <a:xfrm rot="0">
              <a:off x="0" y="0"/>
              <a:ext cx="797357" cy="797357"/>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37" id="37"/>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8" id="38"/>
            <p:cNvGrpSpPr/>
            <p:nvPr/>
          </p:nvGrpSpPr>
          <p:grpSpPr>
            <a:xfrm rot="0">
              <a:off x="0" y="797357"/>
              <a:ext cx="797357" cy="797357"/>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40" id="40"/>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41" id="41"/>
            <p:cNvGrpSpPr/>
            <p:nvPr/>
          </p:nvGrpSpPr>
          <p:grpSpPr>
            <a:xfrm rot="0">
              <a:off x="797357" y="0"/>
              <a:ext cx="797357" cy="797357"/>
              <a:chOff x="0" y="0"/>
              <a:chExt cx="812800" cy="812800"/>
            </a:xfrm>
          </p:grpSpPr>
          <p:sp>
            <p:nvSpPr>
              <p:cNvPr name="Freeform 42" id="4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3" id="43"/>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44" id="44"/>
          <p:cNvGrpSpPr/>
          <p:nvPr/>
        </p:nvGrpSpPr>
        <p:grpSpPr>
          <a:xfrm rot="5400000">
            <a:off x="1133475" y="1333631"/>
            <a:ext cx="928850" cy="928850"/>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6" id="46"/>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47" id="47"/>
          <p:cNvGrpSpPr/>
          <p:nvPr/>
        </p:nvGrpSpPr>
        <p:grpSpPr>
          <a:xfrm rot="5400000">
            <a:off x="15164469" y="8429301"/>
            <a:ext cx="928850" cy="928850"/>
            <a:chOff x="0" y="0"/>
            <a:chExt cx="812800" cy="812800"/>
          </a:xfrm>
        </p:grpSpPr>
        <p:sp>
          <p:nvSpPr>
            <p:cNvPr name="Freeform 48" id="4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9" id="49"/>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EEEEF"/>
        </a:solidFill>
      </p:bgPr>
    </p:bg>
    <p:spTree>
      <p:nvGrpSpPr>
        <p:cNvPr id="1" name=""/>
        <p:cNvGrpSpPr/>
        <p:nvPr/>
      </p:nvGrpSpPr>
      <p:grpSpPr>
        <a:xfrm>
          <a:off x="0" y="0"/>
          <a:ext cx="0" cy="0"/>
          <a:chOff x="0" y="0"/>
          <a:chExt cx="0" cy="0"/>
        </a:xfrm>
      </p:grpSpPr>
      <p:grpSp>
        <p:nvGrpSpPr>
          <p:cNvPr name="Group 2" id="2"/>
          <p:cNvGrpSpPr/>
          <p:nvPr/>
        </p:nvGrpSpPr>
        <p:grpSpPr>
          <a:xfrm rot="0">
            <a:off x="11150401" y="3071589"/>
            <a:ext cx="5265791" cy="4143822"/>
            <a:chOff x="0" y="0"/>
            <a:chExt cx="1386875" cy="1091377"/>
          </a:xfrm>
        </p:grpSpPr>
        <p:sp>
          <p:nvSpPr>
            <p:cNvPr name="Freeform 3" id="3"/>
            <p:cNvSpPr/>
            <p:nvPr/>
          </p:nvSpPr>
          <p:spPr>
            <a:xfrm flipH="false" flipV="false" rot="0">
              <a:off x="0" y="0"/>
              <a:ext cx="1386875" cy="1091377"/>
            </a:xfrm>
            <a:custGeom>
              <a:avLst/>
              <a:gdLst/>
              <a:ahLst/>
              <a:cxnLst/>
              <a:rect r="r" b="b" t="t" l="l"/>
              <a:pathLst>
                <a:path h="1091377" w="1386875">
                  <a:moveTo>
                    <a:pt x="44107" y="0"/>
                  </a:moveTo>
                  <a:lnTo>
                    <a:pt x="1342768" y="0"/>
                  </a:lnTo>
                  <a:cubicBezTo>
                    <a:pt x="1367128" y="0"/>
                    <a:pt x="1386875" y="19747"/>
                    <a:pt x="1386875" y="44107"/>
                  </a:cubicBezTo>
                  <a:lnTo>
                    <a:pt x="1386875" y="1047270"/>
                  </a:lnTo>
                  <a:cubicBezTo>
                    <a:pt x="1386875" y="1071630"/>
                    <a:pt x="1367128" y="1091377"/>
                    <a:pt x="1342768" y="1091377"/>
                  </a:cubicBezTo>
                  <a:lnTo>
                    <a:pt x="44107" y="1091377"/>
                  </a:lnTo>
                  <a:cubicBezTo>
                    <a:pt x="19747" y="1091377"/>
                    <a:pt x="0" y="1071630"/>
                    <a:pt x="0" y="1047270"/>
                  </a:cubicBezTo>
                  <a:lnTo>
                    <a:pt x="0" y="44107"/>
                  </a:lnTo>
                  <a:cubicBezTo>
                    <a:pt x="0" y="19747"/>
                    <a:pt x="19747" y="0"/>
                    <a:pt x="44107" y="0"/>
                  </a:cubicBezTo>
                  <a:close/>
                </a:path>
              </a:pathLst>
            </a:custGeom>
            <a:solidFill>
              <a:srgbClr val="EEEEEF"/>
            </a:solidFill>
            <a:ln w="9525" cap="rnd">
              <a:solidFill>
                <a:srgbClr val="A6A6A6"/>
              </a:solidFill>
              <a:prstDash val="solid"/>
              <a:round/>
            </a:ln>
          </p:spPr>
        </p:sp>
        <p:sp>
          <p:nvSpPr>
            <p:cNvPr name="TextBox 4" id="4"/>
            <p:cNvSpPr txBox="true"/>
            <p:nvPr/>
          </p:nvSpPr>
          <p:spPr>
            <a:xfrm>
              <a:off x="0" y="19050"/>
              <a:ext cx="1386875" cy="1072327"/>
            </a:xfrm>
            <a:prstGeom prst="rect">
              <a:avLst/>
            </a:prstGeom>
          </p:spPr>
          <p:txBody>
            <a:bodyPr anchor="ctr" rtlCol="false" tIns="50800" lIns="50800" bIns="50800" rIns="50800"/>
            <a:lstStyle/>
            <a:p>
              <a:pPr algn="ctr">
                <a:lnSpc>
                  <a:spcPts val="1979"/>
                </a:lnSpc>
              </a:pPr>
            </a:p>
          </p:txBody>
        </p:sp>
      </p:grpSp>
      <p:grpSp>
        <p:nvGrpSpPr>
          <p:cNvPr name="Group 5" id="5"/>
          <p:cNvGrpSpPr/>
          <p:nvPr/>
        </p:nvGrpSpPr>
        <p:grpSpPr>
          <a:xfrm rot="0">
            <a:off x="10027242" y="1211180"/>
            <a:ext cx="1857699" cy="1857699"/>
            <a:chOff x="0" y="0"/>
            <a:chExt cx="2476932" cy="2476932"/>
          </a:xfrm>
        </p:grpSpPr>
        <p:grpSp>
          <p:nvGrpSpPr>
            <p:cNvPr name="Group 6" id="6"/>
            <p:cNvGrpSpPr/>
            <p:nvPr/>
          </p:nvGrpSpPr>
          <p:grpSpPr>
            <a:xfrm rot="0">
              <a:off x="0" y="0"/>
              <a:ext cx="1238466" cy="1238466"/>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8" id="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9" id="9"/>
            <p:cNvGrpSpPr/>
            <p:nvPr/>
          </p:nvGrpSpPr>
          <p:grpSpPr>
            <a:xfrm rot="0">
              <a:off x="0" y="1238466"/>
              <a:ext cx="1238466" cy="123846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11" id="11"/>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2" id="12"/>
            <p:cNvGrpSpPr/>
            <p:nvPr/>
          </p:nvGrpSpPr>
          <p:grpSpPr>
            <a:xfrm rot="0">
              <a:off x="1238466" y="0"/>
              <a:ext cx="1238466" cy="123846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14" id="14"/>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15" id="15"/>
          <p:cNvGrpSpPr/>
          <p:nvPr/>
        </p:nvGrpSpPr>
        <p:grpSpPr>
          <a:xfrm rot="-5400000">
            <a:off x="0" y="8429301"/>
            <a:ext cx="1857699" cy="1857699"/>
            <a:chOff x="0" y="0"/>
            <a:chExt cx="2476932" cy="2476932"/>
          </a:xfrm>
        </p:grpSpPr>
        <p:grpSp>
          <p:nvGrpSpPr>
            <p:cNvPr name="Group 16" id="16"/>
            <p:cNvGrpSpPr/>
            <p:nvPr/>
          </p:nvGrpSpPr>
          <p:grpSpPr>
            <a:xfrm rot="0">
              <a:off x="0" y="0"/>
              <a:ext cx="1238466" cy="123846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18" id="1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9" id="19"/>
            <p:cNvGrpSpPr/>
            <p:nvPr/>
          </p:nvGrpSpPr>
          <p:grpSpPr>
            <a:xfrm rot="0">
              <a:off x="0" y="1238466"/>
              <a:ext cx="1238466" cy="1238466"/>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21" id="21"/>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2" id="22"/>
            <p:cNvGrpSpPr/>
            <p:nvPr/>
          </p:nvGrpSpPr>
          <p:grpSpPr>
            <a:xfrm rot="0">
              <a:off x="1238466" y="0"/>
              <a:ext cx="1238466" cy="1238466"/>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4" id="24"/>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25" id="25"/>
          <p:cNvGrpSpPr/>
          <p:nvPr/>
        </p:nvGrpSpPr>
        <p:grpSpPr>
          <a:xfrm rot="0">
            <a:off x="0" y="991206"/>
            <a:ext cx="1857699" cy="1857699"/>
            <a:chOff x="0" y="0"/>
            <a:chExt cx="2476932" cy="2476932"/>
          </a:xfrm>
        </p:grpSpPr>
        <p:grpSp>
          <p:nvGrpSpPr>
            <p:cNvPr name="Group 26" id="26"/>
            <p:cNvGrpSpPr/>
            <p:nvPr/>
          </p:nvGrpSpPr>
          <p:grpSpPr>
            <a:xfrm rot="0">
              <a:off x="0" y="0"/>
              <a:ext cx="1238466" cy="1238466"/>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28" id="2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9" id="29"/>
            <p:cNvGrpSpPr/>
            <p:nvPr/>
          </p:nvGrpSpPr>
          <p:grpSpPr>
            <a:xfrm rot="0">
              <a:off x="0" y="1238466"/>
              <a:ext cx="1238466" cy="1238466"/>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31" id="31"/>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2" id="32"/>
            <p:cNvGrpSpPr/>
            <p:nvPr/>
          </p:nvGrpSpPr>
          <p:grpSpPr>
            <a:xfrm rot="0">
              <a:off x="1238466" y="0"/>
              <a:ext cx="1238466" cy="1238466"/>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34" id="34"/>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35" id="35"/>
          <p:cNvGrpSpPr/>
          <p:nvPr/>
        </p:nvGrpSpPr>
        <p:grpSpPr>
          <a:xfrm rot="0">
            <a:off x="14811052" y="7573080"/>
            <a:ext cx="1857699" cy="1857699"/>
            <a:chOff x="0" y="0"/>
            <a:chExt cx="2476932" cy="2476932"/>
          </a:xfrm>
        </p:grpSpPr>
        <p:grpSp>
          <p:nvGrpSpPr>
            <p:cNvPr name="Group 36" id="36"/>
            <p:cNvGrpSpPr/>
            <p:nvPr/>
          </p:nvGrpSpPr>
          <p:grpSpPr>
            <a:xfrm rot="0">
              <a:off x="0" y="0"/>
              <a:ext cx="1238466" cy="1238466"/>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38" id="3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9" id="39"/>
            <p:cNvGrpSpPr/>
            <p:nvPr/>
          </p:nvGrpSpPr>
          <p:grpSpPr>
            <a:xfrm rot="0">
              <a:off x="0" y="1238466"/>
              <a:ext cx="1238466" cy="1238466"/>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41" id="41"/>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42" id="42"/>
            <p:cNvGrpSpPr/>
            <p:nvPr/>
          </p:nvGrpSpPr>
          <p:grpSpPr>
            <a:xfrm rot="0">
              <a:off x="1238466" y="0"/>
              <a:ext cx="1238466" cy="1238466"/>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4" id="44"/>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sp>
        <p:nvSpPr>
          <p:cNvPr name="TextBox 45" id="45"/>
          <p:cNvSpPr txBox="true"/>
          <p:nvPr/>
        </p:nvSpPr>
        <p:spPr>
          <a:xfrm rot="0">
            <a:off x="1867224" y="3366460"/>
            <a:ext cx="7094912" cy="1406525"/>
          </a:xfrm>
          <a:prstGeom prst="rect">
            <a:avLst/>
          </a:prstGeom>
        </p:spPr>
        <p:txBody>
          <a:bodyPr anchor="t" rtlCol="false" tIns="0" lIns="0" bIns="0" rIns="0">
            <a:spAutoFit/>
          </a:bodyPr>
          <a:lstStyle/>
          <a:p>
            <a:pPr algn="l" marL="0" indent="0" lvl="0">
              <a:lnSpc>
                <a:spcPts val="5500"/>
              </a:lnSpc>
              <a:spcBef>
                <a:spcPct val="0"/>
              </a:spcBef>
            </a:pPr>
            <a:r>
              <a:rPr lang="en-US" b="true" sz="5000" spc="-50">
                <a:solidFill>
                  <a:srgbClr val="000000"/>
                </a:solidFill>
                <a:latin typeface="Libre Baskerville Bold"/>
                <a:ea typeface="Libre Baskerville Bold"/>
                <a:cs typeface="Libre Baskerville Bold"/>
                <a:sym typeface="Libre Baskerville Bold"/>
              </a:rPr>
              <a:t>AI Expertise on Demand</a:t>
            </a:r>
          </a:p>
        </p:txBody>
      </p:sp>
      <p:sp>
        <p:nvSpPr>
          <p:cNvPr name="TextBox 46" id="46"/>
          <p:cNvSpPr txBox="true"/>
          <p:nvPr/>
        </p:nvSpPr>
        <p:spPr>
          <a:xfrm rot="0">
            <a:off x="1857699" y="4813935"/>
            <a:ext cx="6973577" cy="621029"/>
          </a:xfrm>
          <a:prstGeom prst="rect">
            <a:avLst/>
          </a:prstGeom>
        </p:spPr>
        <p:txBody>
          <a:bodyPr anchor="t" rtlCol="false" tIns="0" lIns="0" bIns="0" rIns="0">
            <a:spAutoFit/>
          </a:bodyPr>
          <a:lstStyle/>
          <a:p>
            <a:pPr algn="l">
              <a:lnSpc>
                <a:spcPts val="2520"/>
              </a:lnSpc>
            </a:pPr>
            <a:r>
              <a:rPr lang="en-US" sz="1800" spc="-36" b="true">
                <a:solidFill>
                  <a:srgbClr val="000000"/>
                </a:solidFill>
                <a:latin typeface="Inter Bold"/>
                <a:ea typeface="Inter Bold"/>
                <a:cs typeface="Inter Bold"/>
                <a:sym typeface="Inter Bold"/>
              </a:rPr>
              <a:t>We act as an extension of your team</a:t>
            </a:r>
          </a:p>
          <a:p>
            <a:pPr algn="l" marL="0" indent="0" lvl="0">
              <a:lnSpc>
                <a:spcPts val="2520"/>
              </a:lnSpc>
              <a:spcBef>
                <a:spcPct val="0"/>
              </a:spcBef>
            </a:pPr>
          </a:p>
        </p:txBody>
      </p:sp>
      <p:sp>
        <p:nvSpPr>
          <p:cNvPr name="TextBox 47" id="47"/>
          <p:cNvSpPr txBox="true"/>
          <p:nvPr/>
        </p:nvSpPr>
        <p:spPr>
          <a:xfrm rot="0">
            <a:off x="1867224" y="3067375"/>
            <a:ext cx="5032616" cy="251460"/>
          </a:xfrm>
          <a:prstGeom prst="rect">
            <a:avLst/>
          </a:prstGeom>
        </p:spPr>
        <p:txBody>
          <a:bodyPr anchor="t" rtlCol="false" tIns="0" lIns="0" bIns="0" rIns="0">
            <a:spAutoFit/>
          </a:bodyPr>
          <a:lstStyle/>
          <a:p>
            <a:pPr algn="just" marL="0" indent="0" lvl="0">
              <a:lnSpc>
                <a:spcPts val="1979"/>
              </a:lnSpc>
              <a:spcBef>
                <a:spcPct val="0"/>
              </a:spcBef>
            </a:pPr>
            <a:r>
              <a:rPr lang="en-US" b="true" sz="1799">
                <a:solidFill>
                  <a:srgbClr val="FF5757"/>
                </a:solidFill>
                <a:latin typeface="Inter Bold"/>
                <a:ea typeface="Inter Bold"/>
                <a:cs typeface="Inter Bold"/>
                <a:sym typeface="Inter Bold"/>
              </a:rPr>
              <a:t>Our Solution</a:t>
            </a:r>
          </a:p>
        </p:txBody>
      </p:sp>
      <p:sp>
        <p:nvSpPr>
          <p:cNvPr name="TextBox 48" id="48"/>
          <p:cNvSpPr txBox="true"/>
          <p:nvPr/>
        </p:nvSpPr>
        <p:spPr>
          <a:xfrm rot="0">
            <a:off x="1857699" y="5473065"/>
            <a:ext cx="6973577" cy="1249679"/>
          </a:xfrm>
          <a:prstGeom prst="rect">
            <a:avLst/>
          </a:prstGeom>
        </p:spPr>
        <p:txBody>
          <a:bodyPr anchor="t" rtlCol="false" tIns="0" lIns="0" bIns="0" rIns="0">
            <a:spAutoFit/>
          </a:bodyPr>
          <a:lstStyle/>
          <a:p>
            <a:pPr algn="l">
              <a:lnSpc>
                <a:spcPts val="2520"/>
              </a:lnSpc>
            </a:pPr>
            <a:r>
              <a:rPr lang="en-US" sz="1800" spc="-36" b="true">
                <a:solidFill>
                  <a:srgbClr val="676E7B"/>
                </a:solidFill>
                <a:latin typeface="Inter Bold"/>
                <a:ea typeface="Inter Bold"/>
                <a:cs typeface="Inter Bold"/>
                <a:sym typeface="Inter Bold"/>
              </a:rPr>
              <a:t>Our services provide tailored, project-specific AI/ML solutions that integrate seamlessly into your platform.</a:t>
            </a:r>
          </a:p>
          <a:p>
            <a:pPr algn="l">
              <a:lnSpc>
                <a:spcPts val="2520"/>
              </a:lnSpc>
            </a:pPr>
          </a:p>
          <a:p>
            <a:pPr algn="l" marL="0" indent="0" lvl="0">
              <a:lnSpc>
                <a:spcPts val="2520"/>
              </a:lnSpc>
              <a:spcBef>
                <a:spcPct val="0"/>
              </a:spcBef>
            </a:pPr>
            <a:r>
              <a:rPr lang="en-US" b="true" sz="1800" spc="-36">
                <a:solidFill>
                  <a:srgbClr val="676E7B"/>
                </a:solidFill>
                <a:latin typeface="Inter Bold"/>
                <a:ea typeface="Inter Bold"/>
                <a:cs typeface="Inter Bold"/>
                <a:sym typeface="Inter Bold"/>
              </a:rPr>
              <a:t>No need for long-term hires; pay only for what you need.</a:t>
            </a:r>
          </a:p>
        </p:txBody>
      </p:sp>
      <p:sp>
        <p:nvSpPr>
          <p:cNvPr name="TextBox 49" id="49"/>
          <p:cNvSpPr txBox="true"/>
          <p:nvPr/>
        </p:nvSpPr>
        <p:spPr>
          <a:xfrm rot="0">
            <a:off x="377600" y="340661"/>
            <a:ext cx="2655391" cy="251460"/>
          </a:xfrm>
          <a:prstGeom prst="rect">
            <a:avLst/>
          </a:prstGeom>
        </p:spPr>
        <p:txBody>
          <a:bodyPr anchor="t" rtlCol="false" tIns="0" lIns="0" bIns="0" rIns="0">
            <a:spAutoFit/>
          </a:bodyPr>
          <a:lstStyle/>
          <a:p>
            <a:pPr algn="ctr">
              <a:lnSpc>
                <a:spcPts val="1979"/>
              </a:lnSpc>
              <a:spcBef>
                <a:spcPct val="0"/>
              </a:spcBef>
            </a:pPr>
            <a:r>
              <a:rPr lang="en-US" b="true" sz="1799">
                <a:solidFill>
                  <a:srgbClr val="000000"/>
                </a:solidFill>
                <a:latin typeface="Libre Baskerville Bold"/>
                <a:ea typeface="Libre Baskerville Bold"/>
                <a:cs typeface="Libre Baskerville Bold"/>
                <a:sym typeface="Libre Baskerville Bold"/>
              </a:rPr>
              <a:t>RK Software Services</a:t>
            </a:r>
          </a:p>
        </p:txBody>
      </p:sp>
      <p:sp>
        <p:nvSpPr>
          <p:cNvPr name="Freeform 50" id="50"/>
          <p:cNvSpPr/>
          <p:nvPr/>
        </p:nvSpPr>
        <p:spPr>
          <a:xfrm flipH="false" flipV="false" rot="0">
            <a:off x="10424867"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EEEEF"/>
        </a:solidFill>
      </p:bgPr>
    </p:bg>
    <p:spTree>
      <p:nvGrpSpPr>
        <p:cNvPr id="1" name=""/>
        <p:cNvGrpSpPr/>
        <p:nvPr/>
      </p:nvGrpSpPr>
      <p:grpSpPr>
        <a:xfrm>
          <a:off x="0" y="0"/>
          <a:ext cx="0" cy="0"/>
          <a:chOff x="0" y="0"/>
          <a:chExt cx="0" cy="0"/>
        </a:xfrm>
      </p:grpSpPr>
      <p:grpSp>
        <p:nvGrpSpPr>
          <p:cNvPr name="Group 2" id="2"/>
          <p:cNvGrpSpPr/>
          <p:nvPr/>
        </p:nvGrpSpPr>
        <p:grpSpPr>
          <a:xfrm rot="0">
            <a:off x="2321448" y="-464987"/>
            <a:ext cx="3522171" cy="3522171"/>
            <a:chOff x="0" y="0"/>
            <a:chExt cx="4696228" cy="4696228"/>
          </a:xfrm>
        </p:grpSpPr>
        <p:grpSp>
          <p:nvGrpSpPr>
            <p:cNvPr name="Group 3" id="3"/>
            <p:cNvGrpSpPr/>
            <p:nvPr/>
          </p:nvGrpSpPr>
          <p:grpSpPr>
            <a:xfrm rot="5400000">
              <a:off x="1565409" y="0"/>
              <a:ext cx="1565409" cy="156540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5" id="5"/>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6" id="6"/>
            <p:cNvGrpSpPr/>
            <p:nvPr/>
          </p:nvGrpSpPr>
          <p:grpSpPr>
            <a:xfrm rot="5400000">
              <a:off x="3130819" y="1565409"/>
              <a:ext cx="1565409" cy="156540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8" id="8"/>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9" id="9"/>
            <p:cNvGrpSpPr/>
            <p:nvPr/>
          </p:nvGrpSpPr>
          <p:grpSpPr>
            <a:xfrm rot="5400000">
              <a:off x="1565409" y="3130819"/>
              <a:ext cx="1565409" cy="156540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11" id="11"/>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12" id="12"/>
            <p:cNvGrpSpPr/>
            <p:nvPr/>
          </p:nvGrpSpPr>
          <p:grpSpPr>
            <a:xfrm rot="5400000">
              <a:off x="0" y="1565409"/>
              <a:ext cx="1565409" cy="156540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14" id="14"/>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sp>
        <p:nvSpPr>
          <p:cNvPr name="Freeform 15" id="15"/>
          <p:cNvSpPr/>
          <p:nvPr/>
        </p:nvSpPr>
        <p:spPr>
          <a:xfrm flipH="false" flipV="false" rot="0">
            <a:off x="5921653" y="3364419"/>
            <a:ext cx="6441239" cy="6441239"/>
          </a:xfrm>
          <a:custGeom>
            <a:avLst/>
            <a:gdLst/>
            <a:ahLst/>
            <a:cxnLst/>
            <a:rect r="r" b="b" t="t" l="l"/>
            <a:pathLst>
              <a:path h="6441239" w="6441239">
                <a:moveTo>
                  <a:pt x="0" y="0"/>
                </a:moveTo>
                <a:lnTo>
                  <a:pt x="6441239" y="0"/>
                </a:lnTo>
                <a:lnTo>
                  <a:pt x="6441239" y="6441240"/>
                </a:lnTo>
                <a:lnTo>
                  <a:pt x="0" y="6441240"/>
                </a:lnTo>
                <a:lnTo>
                  <a:pt x="0" y="0"/>
                </a:lnTo>
                <a:close/>
              </a:path>
            </a:pathLst>
          </a:custGeom>
          <a:blipFill>
            <a:blip r:embed="rId2"/>
            <a:stretch>
              <a:fillRect l="0" t="0" r="0" b="0"/>
            </a:stretch>
          </a:blipFill>
        </p:spPr>
      </p:sp>
      <p:sp>
        <p:nvSpPr>
          <p:cNvPr name="TextBox 16" id="16"/>
          <p:cNvSpPr txBox="true"/>
          <p:nvPr/>
        </p:nvSpPr>
        <p:spPr>
          <a:xfrm rot="0">
            <a:off x="2753682" y="1658810"/>
            <a:ext cx="12781643" cy="251460"/>
          </a:xfrm>
          <a:prstGeom prst="rect">
            <a:avLst/>
          </a:prstGeom>
        </p:spPr>
        <p:txBody>
          <a:bodyPr anchor="t" rtlCol="false" tIns="0" lIns="0" bIns="0" rIns="0">
            <a:spAutoFit/>
          </a:bodyPr>
          <a:lstStyle/>
          <a:p>
            <a:pPr algn="ctr" marL="0" indent="0" lvl="0">
              <a:lnSpc>
                <a:spcPts val="1979"/>
              </a:lnSpc>
              <a:spcBef>
                <a:spcPct val="0"/>
              </a:spcBef>
            </a:pPr>
            <a:r>
              <a:rPr lang="en-US" b="true" sz="1799">
                <a:solidFill>
                  <a:srgbClr val="FF5757"/>
                </a:solidFill>
                <a:latin typeface="Inter Bold"/>
                <a:ea typeface="Inter Bold"/>
                <a:cs typeface="Inter Bold"/>
                <a:sym typeface="Inter Bold"/>
              </a:rPr>
              <a:t>Business Model</a:t>
            </a:r>
          </a:p>
        </p:txBody>
      </p:sp>
      <p:grpSp>
        <p:nvGrpSpPr>
          <p:cNvPr name="Group 17" id="17"/>
          <p:cNvGrpSpPr/>
          <p:nvPr/>
        </p:nvGrpSpPr>
        <p:grpSpPr>
          <a:xfrm rot="-5400000">
            <a:off x="0" y="8429301"/>
            <a:ext cx="1857699" cy="1857699"/>
            <a:chOff x="0" y="0"/>
            <a:chExt cx="2476932" cy="2476932"/>
          </a:xfrm>
        </p:grpSpPr>
        <p:grpSp>
          <p:nvGrpSpPr>
            <p:cNvPr name="Group 18" id="18"/>
            <p:cNvGrpSpPr/>
            <p:nvPr/>
          </p:nvGrpSpPr>
          <p:grpSpPr>
            <a:xfrm rot="0">
              <a:off x="0" y="0"/>
              <a:ext cx="1238466" cy="1238466"/>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20" id="20"/>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1" id="21"/>
            <p:cNvGrpSpPr/>
            <p:nvPr/>
          </p:nvGrpSpPr>
          <p:grpSpPr>
            <a:xfrm rot="0">
              <a:off x="0" y="1238466"/>
              <a:ext cx="1238466" cy="1238466"/>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23" id="23"/>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24" id="24"/>
            <p:cNvGrpSpPr/>
            <p:nvPr/>
          </p:nvGrpSpPr>
          <p:grpSpPr>
            <a:xfrm rot="0">
              <a:off x="1238466" y="0"/>
              <a:ext cx="1238466" cy="1238466"/>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6" id="26"/>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27" id="27"/>
          <p:cNvGrpSpPr/>
          <p:nvPr/>
        </p:nvGrpSpPr>
        <p:grpSpPr>
          <a:xfrm rot="5400000">
            <a:off x="15736621" y="803205"/>
            <a:ext cx="1857699" cy="1857699"/>
            <a:chOff x="0" y="0"/>
            <a:chExt cx="2476932" cy="2476932"/>
          </a:xfrm>
        </p:grpSpPr>
        <p:grpSp>
          <p:nvGrpSpPr>
            <p:cNvPr name="Group 28" id="28"/>
            <p:cNvGrpSpPr/>
            <p:nvPr/>
          </p:nvGrpSpPr>
          <p:grpSpPr>
            <a:xfrm rot="0">
              <a:off x="0" y="0"/>
              <a:ext cx="1238466" cy="1238466"/>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30" id="30"/>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1" id="31"/>
            <p:cNvGrpSpPr/>
            <p:nvPr/>
          </p:nvGrpSpPr>
          <p:grpSpPr>
            <a:xfrm rot="0">
              <a:off x="0" y="1238466"/>
              <a:ext cx="1238466" cy="1238466"/>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33" id="33"/>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34" id="34"/>
            <p:cNvGrpSpPr/>
            <p:nvPr/>
          </p:nvGrpSpPr>
          <p:grpSpPr>
            <a:xfrm rot="0">
              <a:off x="1238466" y="0"/>
              <a:ext cx="1238466" cy="1238466"/>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36" id="36"/>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37" id="37"/>
          <p:cNvGrpSpPr/>
          <p:nvPr/>
        </p:nvGrpSpPr>
        <p:grpSpPr>
          <a:xfrm rot="0">
            <a:off x="0" y="1857497"/>
            <a:ext cx="3522171" cy="3522171"/>
            <a:chOff x="0" y="0"/>
            <a:chExt cx="4696228" cy="4696228"/>
          </a:xfrm>
        </p:grpSpPr>
        <p:grpSp>
          <p:nvGrpSpPr>
            <p:cNvPr name="Group 38" id="38"/>
            <p:cNvGrpSpPr/>
            <p:nvPr/>
          </p:nvGrpSpPr>
          <p:grpSpPr>
            <a:xfrm rot="5400000">
              <a:off x="1565409" y="0"/>
              <a:ext cx="1565409" cy="1565409"/>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40" id="40"/>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41" id="41"/>
            <p:cNvGrpSpPr/>
            <p:nvPr/>
          </p:nvGrpSpPr>
          <p:grpSpPr>
            <a:xfrm rot="5400000">
              <a:off x="3130819" y="1565409"/>
              <a:ext cx="1565409" cy="1565409"/>
              <a:chOff x="0" y="0"/>
              <a:chExt cx="812800" cy="812800"/>
            </a:xfrm>
          </p:grpSpPr>
          <p:sp>
            <p:nvSpPr>
              <p:cNvPr name="Freeform 42" id="4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43" id="43"/>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44" id="44"/>
            <p:cNvGrpSpPr/>
            <p:nvPr/>
          </p:nvGrpSpPr>
          <p:grpSpPr>
            <a:xfrm rot="5400000">
              <a:off x="1565409" y="3130819"/>
              <a:ext cx="1565409" cy="1565409"/>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6" id="46"/>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47" id="47"/>
            <p:cNvGrpSpPr/>
            <p:nvPr/>
          </p:nvGrpSpPr>
          <p:grpSpPr>
            <a:xfrm rot="5400000">
              <a:off x="0" y="1565409"/>
              <a:ext cx="1565409" cy="1565409"/>
              <a:chOff x="0" y="0"/>
              <a:chExt cx="812800" cy="812800"/>
            </a:xfrm>
          </p:grpSpPr>
          <p:sp>
            <p:nvSpPr>
              <p:cNvPr name="Freeform 48" id="4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49" id="49"/>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grpSp>
        <p:nvGrpSpPr>
          <p:cNvPr name="Group 50" id="50"/>
          <p:cNvGrpSpPr/>
          <p:nvPr/>
        </p:nvGrpSpPr>
        <p:grpSpPr>
          <a:xfrm rot="0">
            <a:off x="15967558" y="7959863"/>
            <a:ext cx="3522171" cy="3522171"/>
            <a:chOff x="0" y="0"/>
            <a:chExt cx="4696228" cy="4696228"/>
          </a:xfrm>
        </p:grpSpPr>
        <p:grpSp>
          <p:nvGrpSpPr>
            <p:cNvPr name="Group 51" id="51"/>
            <p:cNvGrpSpPr/>
            <p:nvPr/>
          </p:nvGrpSpPr>
          <p:grpSpPr>
            <a:xfrm rot="5400000">
              <a:off x="1565409" y="0"/>
              <a:ext cx="1565409" cy="1565409"/>
              <a:chOff x="0" y="0"/>
              <a:chExt cx="812800" cy="812800"/>
            </a:xfrm>
          </p:grpSpPr>
          <p:sp>
            <p:nvSpPr>
              <p:cNvPr name="Freeform 52" id="5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53" id="53"/>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54" id="54"/>
            <p:cNvGrpSpPr/>
            <p:nvPr/>
          </p:nvGrpSpPr>
          <p:grpSpPr>
            <a:xfrm rot="5400000">
              <a:off x="3130819" y="1565409"/>
              <a:ext cx="1565409" cy="1565409"/>
              <a:chOff x="0" y="0"/>
              <a:chExt cx="812800" cy="812800"/>
            </a:xfrm>
          </p:grpSpPr>
          <p:sp>
            <p:nvSpPr>
              <p:cNvPr name="Freeform 55" id="5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56" id="56"/>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57" id="57"/>
            <p:cNvGrpSpPr/>
            <p:nvPr/>
          </p:nvGrpSpPr>
          <p:grpSpPr>
            <a:xfrm rot="5400000">
              <a:off x="1565409" y="3130819"/>
              <a:ext cx="1565409" cy="1565409"/>
              <a:chOff x="0" y="0"/>
              <a:chExt cx="812800" cy="812800"/>
            </a:xfrm>
          </p:grpSpPr>
          <p:sp>
            <p:nvSpPr>
              <p:cNvPr name="Freeform 58" id="5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59" id="59"/>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60" id="60"/>
            <p:cNvGrpSpPr/>
            <p:nvPr/>
          </p:nvGrpSpPr>
          <p:grpSpPr>
            <a:xfrm rot="5400000">
              <a:off x="0" y="1565409"/>
              <a:ext cx="1565409" cy="1565409"/>
              <a:chOff x="0" y="0"/>
              <a:chExt cx="812800" cy="812800"/>
            </a:xfrm>
          </p:grpSpPr>
          <p:sp>
            <p:nvSpPr>
              <p:cNvPr name="Freeform 61" id="6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62" id="62"/>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grpSp>
        <p:nvGrpSpPr>
          <p:cNvPr name="Group 63" id="63"/>
          <p:cNvGrpSpPr/>
          <p:nvPr/>
        </p:nvGrpSpPr>
        <p:grpSpPr>
          <a:xfrm rot="5400000">
            <a:off x="4939661" y="9112943"/>
            <a:ext cx="1174057" cy="1174057"/>
            <a:chOff x="0" y="0"/>
            <a:chExt cx="812800" cy="812800"/>
          </a:xfrm>
        </p:grpSpPr>
        <p:sp>
          <p:nvSpPr>
            <p:cNvPr name="Freeform 64" id="6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65" id="65"/>
            <p:cNvSpPr txBox="true"/>
            <p:nvPr/>
          </p:nvSpPr>
          <p:spPr>
            <a:xfrm>
              <a:off x="0" y="19050"/>
              <a:ext cx="812800" cy="793750"/>
            </a:xfrm>
            <a:prstGeom prst="rect">
              <a:avLst/>
            </a:prstGeom>
          </p:spPr>
          <p:txBody>
            <a:bodyPr anchor="ctr" rtlCol="false" tIns="104561" lIns="104561" bIns="104561" rIns="104561"/>
            <a:lstStyle/>
            <a:p>
              <a:pPr algn="ctr">
                <a:lnSpc>
                  <a:spcPts val="1979"/>
                </a:lnSpc>
              </a:pPr>
            </a:p>
          </p:txBody>
        </p:sp>
      </p:grpSp>
      <p:sp>
        <p:nvSpPr>
          <p:cNvPr name="TextBox 66" id="66"/>
          <p:cNvSpPr txBox="true"/>
          <p:nvPr/>
        </p:nvSpPr>
        <p:spPr>
          <a:xfrm rot="0">
            <a:off x="3702523" y="2138639"/>
            <a:ext cx="10883962" cy="711200"/>
          </a:xfrm>
          <a:prstGeom prst="rect">
            <a:avLst/>
          </a:prstGeom>
        </p:spPr>
        <p:txBody>
          <a:bodyPr anchor="t" rtlCol="false" tIns="0" lIns="0" bIns="0" rIns="0">
            <a:spAutoFit/>
          </a:bodyPr>
          <a:lstStyle/>
          <a:p>
            <a:pPr algn="ctr" marL="0" indent="0" lvl="0">
              <a:lnSpc>
                <a:spcPts val="5500"/>
              </a:lnSpc>
              <a:spcBef>
                <a:spcPct val="0"/>
              </a:spcBef>
            </a:pPr>
            <a:r>
              <a:rPr lang="en-US" b="true" sz="5000" spc="-50">
                <a:solidFill>
                  <a:srgbClr val="000000"/>
                </a:solidFill>
                <a:latin typeface="Libre Baskerville Bold"/>
                <a:ea typeface="Libre Baskerville Bold"/>
                <a:cs typeface="Libre Baskerville Bold"/>
                <a:sym typeface="Libre Baskerville Bold"/>
              </a:rPr>
              <a:t>Project-based work</a:t>
            </a:r>
          </a:p>
        </p:txBody>
      </p:sp>
      <p:sp>
        <p:nvSpPr>
          <p:cNvPr name="Freeform 67" id="67"/>
          <p:cNvSpPr/>
          <p:nvPr/>
        </p:nvSpPr>
        <p:spPr>
          <a:xfrm flipH="false" flipV="false" rot="0">
            <a:off x="10626591" y="2849839"/>
            <a:ext cx="1342112" cy="1342112"/>
          </a:xfrm>
          <a:custGeom>
            <a:avLst/>
            <a:gdLst/>
            <a:ahLst/>
            <a:cxnLst/>
            <a:rect r="r" b="b" t="t" l="l"/>
            <a:pathLst>
              <a:path h="1342112" w="1342112">
                <a:moveTo>
                  <a:pt x="0" y="0"/>
                </a:moveTo>
                <a:lnTo>
                  <a:pt x="1342112" y="0"/>
                </a:lnTo>
                <a:lnTo>
                  <a:pt x="1342112" y="1342112"/>
                </a:lnTo>
                <a:lnTo>
                  <a:pt x="0" y="1342112"/>
                </a:lnTo>
                <a:lnTo>
                  <a:pt x="0" y="0"/>
                </a:lnTo>
                <a:close/>
              </a:path>
            </a:pathLst>
          </a:custGeom>
          <a:blipFill>
            <a:blip r:embed="rId3"/>
            <a:stretch>
              <a:fillRect l="0" t="0" r="0" b="0"/>
            </a:stretch>
          </a:blipFill>
        </p:spPr>
      </p:sp>
      <p:sp>
        <p:nvSpPr>
          <p:cNvPr name="Freeform 68" id="68"/>
          <p:cNvSpPr/>
          <p:nvPr/>
        </p:nvSpPr>
        <p:spPr>
          <a:xfrm flipH="false" flipV="false" rot="0">
            <a:off x="6113718" y="2824523"/>
            <a:ext cx="1392744" cy="1392744"/>
          </a:xfrm>
          <a:custGeom>
            <a:avLst/>
            <a:gdLst/>
            <a:ahLst/>
            <a:cxnLst/>
            <a:rect r="r" b="b" t="t" l="l"/>
            <a:pathLst>
              <a:path h="1392744" w="1392744">
                <a:moveTo>
                  <a:pt x="0" y="0"/>
                </a:moveTo>
                <a:lnTo>
                  <a:pt x="1392743" y="0"/>
                </a:lnTo>
                <a:lnTo>
                  <a:pt x="1392743" y="1392744"/>
                </a:lnTo>
                <a:lnTo>
                  <a:pt x="0" y="1392744"/>
                </a:lnTo>
                <a:lnTo>
                  <a:pt x="0" y="0"/>
                </a:lnTo>
                <a:close/>
              </a:path>
            </a:pathLst>
          </a:custGeom>
          <a:blipFill>
            <a:blip r:embed="rId4"/>
            <a:stretch>
              <a:fillRect l="0" t="0" r="0" b="0"/>
            </a:stretch>
          </a:blipFill>
        </p:spPr>
      </p:sp>
      <p:sp>
        <p:nvSpPr>
          <p:cNvPr name="TextBox 69" id="69"/>
          <p:cNvSpPr txBox="true"/>
          <p:nvPr/>
        </p:nvSpPr>
        <p:spPr>
          <a:xfrm rot="0">
            <a:off x="1857699" y="5941150"/>
            <a:ext cx="3680722" cy="1249679"/>
          </a:xfrm>
          <a:prstGeom prst="rect">
            <a:avLst/>
          </a:prstGeom>
        </p:spPr>
        <p:txBody>
          <a:bodyPr anchor="t" rtlCol="false" tIns="0" lIns="0" bIns="0" rIns="0">
            <a:spAutoFit/>
          </a:bodyPr>
          <a:lstStyle/>
          <a:p>
            <a:pPr algn="l" marL="0" indent="0" lvl="0">
              <a:lnSpc>
                <a:spcPts val="2520"/>
              </a:lnSpc>
              <a:spcBef>
                <a:spcPct val="0"/>
              </a:spcBef>
            </a:pPr>
            <a:r>
              <a:rPr lang="en-US" b="true" sz="1800" spc="-36">
                <a:solidFill>
                  <a:srgbClr val="676E7B"/>
                </a:solidFill>
                <a:latin typeface="Inter Bold"/>
                <a:ea typeface="Inter Bold"/>
                <a:cs typeface="Inter Bold"/>
                <a:sym typeface="Inter Bold"/>
              </a:rPr>
              <a:t>We offer comprehensive service packages that include initial consultations, implementation, and ongoing support. </a:t>
            </a:r>
          </a:p>
        </p:txBody>
      </p:sp>
      <p:sp>
        <p:nvSpPr>
          <p:cNvPr name="TextBox 70" id="70"/>
          <p:cNvSpPr txBox="true"/>
          <p:nvPr/>
        </p:nvSpPr>
        <p:spPr>
          <a:xfrm rot="0">
            <a:off x="12746123" y="5941150"/>
            <a:ext cx="3680722" cy="1249679"/>
          </a:xfrm>
          <a:prstGeom prst="rect">
            <a:avLst/>
          </a:prstGeom>
        </p:spPr>
        <p:txBody>
          <a:bodyPr anchor="t" rtlCol="false" tIns="0" lIns="0" bIns="0" rIns="0">
            <a:spAutoFit/>
          </a:bodyPr>
          <a:lstStyle/>
          <a:p>
            <a:pPr algn="l" marL="0" indent="0" lvl="0">
              <a:lnSpc>
                <a:spcPts val="2520"/>
              </a:lnSpc>
              <a:spcBef>
                <a:spcPct val="0"/>
              </a:spcBef>
            </a:pPr>
            <a:r>
              <a:rPr lang="en-US" b="true" sz="1800" spc="-36">
                <a:solidFill>
                  <a:srgbClr val="676E7B"/>
                </a:solidFill>
                <a:latin typeface="Inter Bold"/>
                <a:ea typeface="Inter Bold"/>
                <a:cs typeface="Inter Bold"/>
                <a:sym typeface="Inter Bold"/>
              </a:rPr>
              <a:t>Our subscription-based IT support services ensure long-term relationships and consistent revenue.</a:t>
            </a:r>
          </a:p>
        </p:txBody>
      </p:sp>
      <p:sp>
        <p:nvSpPr>
          <p:cNvPr name="TextBox 71" id="71"/>
          <p:cNvSpPr txBox="true"/>
          <p:nvPr/>
        </p:nvSpPr>
        <p:spPr>
          <a:xfrm rot="0">
            <a:off x="377600" y="340661"/>
            <a:ext cx="2635339" cy="251460"/>
          </a:xfrm>
          <a:prstGeom prst="rect">
            <a:avLst/>
          </a:prstGeom>
        </p:spPr>
        <p:txBody>
          <a:bodyPr anchor="t" rtlCol="false" tIns="0" lIns="0" bIns="0" rIns="0">
            <a:spAutoFit/>
          </a:bodyPr>
          <a:lstStyle/>
          <a:p>
            <a:pPr algn="ctr">
              <a:lnSpc>
                <a:spcPts val="1979"/>
              </a:lnSpc>
              <a:spcBef>
                <a:spcPct val="0"/>
              </a:spcBef>
            </a:pPr>
            <a:r>
              <a:rPr lang="en-US" b="true" sz="1799">
                <a:solidFill>
                  <a:srgbClr val="000000"/>
                </a:solidFill>
                <a:latin typeface="Libre Baskerville Bold"/>
                <a:ea typeface="Libre Baskerville Bold"/>
                <a:cs typeface="Libre Baskerville Bold"/>
                <a:sym typeface="Libre Baskerville Bold"/>
              </a:rPr>
              <a:t>RK Software Services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EEEEF"/>
        </a:solidFill>
      </p:bgPr>
    </p:bg>
    <p:spTree>
      <p:nvGrpSpPr>
        <p:cNvPr id="1" name=""/>
        <p:cNvGrpSpPr/>
        <p:nvPr/>
      </p:nvGrpSpPr>
      <p:grpSpPr>
        <a:xfrm>
          <a:off x="0" y="0"/>
          <a:ext cx="0" cy="0"/>
          <a:chOff x="0" y="0"/>
          <a:chExt cx="0" cy="0"/>
        </a:xfrm>
      </p:grpSpPr>
      <p:grpSp>
        <p:nvGrpSpPr>
          <p:cNvPr name="Group 2" id="2"/>
          <p:cNvGrpSpPr/>
          <p:nvPr/>
        </p:nvGrpSpPr>
        <p:grpSpPr>
          <a:xfrm rot="-5400000">
            <a:off x="0" y="8429301"/>
            <a:ext cx="1857699" cy="1857699"/>
            <a:chOff x="0" y="0"/>
            <a:chExt cx="2476932" cy="2476932"/>
          </a:xfrm>
        </p:grpSpPr>
        <p:grpSp>
          <p:nvGrpSpPr>
            <p:cNvPr name="Group 3" id="3"/>
            <p:cNvGrpSpPr/>
            <p:nvPr/>
          </p:nvGrpSpPr>
          <p:grpSpPr>
            <a:xfrm rot="0">
              <a:off x="0" y="0"/>
              <a:ext cx="1238466" cy="123846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5" id="5"/>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6" id="6"/>
            <p:cNvGrpSpPr/>
            <p:nvPr/>
          </p:nvGrpSpPr>
          <p:grpSpPr>
            <a:xfrm rot="0">
              <a:off x="0" y="1238466"/>
              <a:ext cx="1238466" cy="1238466"/>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8" id="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9" id="9"/>
            <p:cNvGrpSpPr/>
            <p:nvPr/>
          </p:nvGrpSpPr>
          <p:grpSpPr>
            <a:xfrm rot="0">
              <a:off x="1238466" y="0"/>
              <a:ext cx="1238466" cy="123846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11" id="11"/>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12" id="12"/>
          <p:cNvGrpSpPr/>
          <p:nvPr/>
        </p:nvGrpSpPr>
        <p:grpSpPr>
          <a:xfrm rot="0">
            <a:off x="9037502" y="8058006"/>
            <a:ext cx="3522171" cy="3522171"/>
            <a:chOff x="0" y="0"/>
            <a:chExt cx="4696228" cy="4696228"/>
          </a:xfrm>
        </p:grpSpPr>
        <p:grpSp>
          <p:nvGrpSpPr>
            <p:cNvPr name="Group 13" id="13"/>
            <p:cNvGrpSpPr/>
            <p:nvPr/>
          </p:nvGrpSpPr>
          <p:grpSpPr>
            <a:xfrm rot="5400000">
              <a:off x="1565409" y="0"/>
              <a:ext cx="1565409" cy="156540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15" id="15"/>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16" id="16"/>
            <p:cNvGrpSpPr/>
            <p:nvPr/>
          </p:nvGrpSpPr>
          <p:grpSpPr>
            <a:xfrm rot="5400000">
              <a:off x="3130819" y="1565409"/>
              <a:ext cx="1565409" cy="1565409"/>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18" id="18"/>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19" id="19"/>
            <p:cNvGrpSpPr/>
            <p:nvPr/>
          </p:nvGrpSpPr>
          <p:grpSpPr>
            <a:xfrm rot="5400000">
              <a:off x="1565409" y="3130819"/>
              <a:ext cx="1565409" cy="1565409"/>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1" id="21"/>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22" id="22"/>
            <p:cNvGrpSpPr/>
            <p:nvPr/>
          </p:nvGrpSpPr>
          <p:grpSpPr>
            <a:xfrm rot="5400000">
              <a:off x="0" y="1565409"/>
              <a:ext cx="1565409" cy="1565409"/>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24" id="24"/>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grpSp>
        <p:nvGrpSpPr>
          <p:cNvPr name="Group 25" id="25"/>
          <p:cNvGrpSpPr/>
          <p:nvPr/>
        </p:nvGrpSpPr>
        <p:grpSpPr>
          <a:xfrm rot="0">
            <a:off x="4704373" y="5800985"/>
            <a:ext cx="9099474" cy="8917548"/>
            <a:chOff x="0" y="0"/>
            <a:chExt cx="835143" cy="818446"/>
          </a:xfrm>
        </p:grpSpPr>
        <p:sp>
          <p:nvSpPr>
            <p:cNvPr name="Freeform 26" id="26"/>
            <p:cNvSpPr/>
            <p:nvPr/>
          </p:nvSpPr>
          <p:spPr>
            <a:xfrm flipH="false" flipV="false" rot="0">
              <a:off x="0" y="0"/>
              <a:ext cx="835143" cy="818446"/>
            </a:xfrm>
            <a:custGeom>
              <a:avLst/>
              <a:gdLst/>
              <a:ahLst/>
              <a:cxnLst/>
              <a:rect r="r" b="b" t="t" l="l"/>
              <a:pathLst>
                <a:path h="818446" w="835143">
                  <a:moveTo>
                    <a:pt x="417572" y="0"/>
                  </a:moveTo>
                  <a:cubicBezTo>
                    <a:pt x="186953" y="0"/>
                    <a:pt x="0" y="183215"/>
                    <a:pt x="0" y="409223"/>
                  </a:cubicBezTo>
                  <a:cubicBezTo>
                    <a:pt x="0" y="635231"/>
                    <a:pt x="186953" y="818446"/>
                    <a:pt x="417572" y="818446"/>
                  </a:cubicBezTo>
                  <a:cubicBezTo>
                    <a:pt x="648190" y="818446"/>
                    <a:pt x="835143" y="635231"/>
                    <a:pt x="835143" y="409223"/>
                  </a:cubicBezTo>
                  <a:cubicBezTo>
                    <a:pt x="835143" y="183215"/>
                    <a:pt x="648190" y="0"/>
                    <a:pt x="417572" y="0"/>
                  </a:cubicBezTo>
                  <a:close/>
                </a:path>
              </a:pathLst>
            </a:custGeom>
            <a:solidFill>
              <a:srgbClr val="000000">
                <a:alpha val="0"/>
              </a:srgbClr>
            </a:solidFill>
            <a:ln w="19050" cap="sq">
              <a:solidFill>
                <a:srgbClr val="A6A6A6"/>
              </a:solidFill>
              <a:prstDash val="sysDot"/>
              <a:miter/>
            </a:ln>
          </p:spPr>
        </p:sp>
        <p:sp>
          <p:nvSpPr>
            <p:cNvPr name="TextBox 27" id="27"/>
            <p:cNvSpPr txBox="true"/>
            <p:nvPr/>
          </p:nvSpPr>
          <p:spPr>
            <a:xfrm>
              <a:off x="78295" y="29104"/>
              <a:ext cx="678554" cy="712613"/>
            </a:xfrm>
            <a:prstGeom prst="rect">
              <a:avLst/>
            </a:prstGeom>
          </p:spPr>
          <p:txBody>
            <a:bodyPr anchor="ctr" rtlCol="false" tIns="50800" lIns="50800" bIns="50800" rIns="50800"/>
            <a:lstStyle/>
            <a:p>
              <a:pPr algn="ctr">
                <a:lnSpc>
                  <a:spcPts val="2940"/>
                </a:lnSpc>
              </a:pPr>
            </a:p>
          </p:txBody>
        </p:sp>
      </p:grpSp>
      <p:grpSp>
        <p:nvGrpSpPr>
          <p:cNvPr name="Group 28" id="28"/>
          <p:cNvGrpSpPr/>
          <p:nvPr/>
        </p:nvGrpSpPr>
        <p:grpSpPr>
          <a:xfrm rot="0">
            <a:off x="4751136" y="5867660"/>
            <a:ext cx="9010650" cy="9010650"/>
            <a:chOff x="0" y="0"/>
            <a:chExt cx="813004" cy="813004"/>
          </a:xfrm>
        </p:grpSpPr>
        <p:sp>
          <p:nvSpPr>
            <p:cNvPr name="Freeform 29" id="29"/>
            <p:cNvSpPr/>
            <p:nvPr/>
          </p:nvSpPr>
          <p:spPr>
            <a:xfrm flipH="false" flipV="false" rot="0">
              <a:off x="0" y="0"/>
              <a:ext cx="813004" cy="813004"/>
            </a:xfrm>
            <a:custGeom>
              <a:avLst/>
              <a:gdLst/>
              <a:ahLst/>
              <a:cxnLst/>
              <a:rect r="r" b="b" t="t" l="l"/>
              <a:pathLst>
                <a:path h="813004" w="813004">
                  <a:moveTo>
                    <a:pt x="406502" y="0"/>
                  </a:moveTo>
                  <a:cubicBezTo>
                    <a:pt x="181997" y="0"/>
                    <a:pt x="0" y="181997"/>
                    <a:pt x="0" y="406502"/>
                  </a:cubicBezTo>
                  <a:cubicBezTo>
                    <a:pt x="0" y="631007"/>
                    <a:pt x="181997" y="813004"/>
                    <a:pt x="406502" y="813004"/>
                  </a:cubicBezTo>
                  <a:cubicBezTo>
                    <a:pt x="631007" y="813004"/>
                    <a:pt x="813004" y="631007"/>
                    <a:pt x="813004" y="406502"/>
                  </a:cubicBezTo>
                  <a:cubicBezTo>
                    <a:pt x="813004" y="181997"/>
                    <a:pt x="631007" y="0"/>
                    <a:pt x="406502" y="0"/>
                  </a:cubicBezTo>
                  <a:close/>
                </a:path>
              </a:pathLst>
            </a:custGeom>
            <a:solidFill>
              <a:srgbClr val="000000">
                <a:alpha val="0"/>
              </a:srgbClr>
            </a:solidFill>
            <a:ln w="19050" cap="sq">
              <a:gradFill>
                <a:gsLst>
                  <a:gs pos="0">
                    <a:srgbClr val="FF5757">
                      <a:alpha val="100000"/>
                    </a:srgbClr>
                  </a:gs>
                  <a:gs pos="100000">
                    <a:srgbClr val="8C52FF">
                      <a:alpha val="100000"/>
                    </a:srgbClr>
                  </a:gs>
                </a:gsLst>
                <a:lin ang="0"/>
              </a:gradFill>
              <a:prstDash val="solid"/>
              <a:miter/>
            </a:ln>
          </p:spPr>
        </p:sp>
        <p:sp>
          <p:nvSpPr>
            <p:cNvPr name="TextBox 30" id="30"/>
            <p:cNvSpPr txBox="true"/>
            <p:nvPr/>
          </p:nvSpPr>
          <p:spPr>
            <a:xfrm>
              <a:off x="76219" y="28594"/>
              <a:ext cx="660566" cy="708191"/>
            </a:xfrm>
            <a:prstGeom prst="rect">
              <a:avLst/>
            </a:prstGeom>
          </p:spPr>
          <p:txBody>
            <a:bodyPr anchor="ctr" rtlCol="false" tIns="50800" lIns="50800" bIns="50800" rIns="50800"/>
            <a:lstStyle/>
            <a:p>
              <a:pPr algn="ctr">
                <a:lnSpc>
                  <a:spcPts val="2940"/>
                </a:lnSpc>
              </a:pPr>
            </a:p>
          </p:txBody>
        </p:sp>
      </p:grpSp>
      <p:sp>
        <p:nvSpPr>
          <p:cNvPr name="TextBox 31" id="31"/>
          <p:cNvSpPr txBox="true"/>
          <p:nvPr/>
        </p:nvSpPr>
        <p:spPr>
          <a:xfrm rot="0">
            <a:off x="2320945" y="1861027"/>
            <a:ext cx="13646110" cy="711200"/>
          </a:xfrm>
          <a:prstGeom prst="rect">
            <a:avLst/>
          </a:prstGeom>
        </p:spPr>
        <p:txBody>
          <a:bodyPr anchor="t" rtlCol="false" tIns="0" lIns="0" bIns="0" rIns="0">
            <a:spAutoFit/>
          </a:bodyPr>
          <a:lstStyle/>
          <a:p>
            <a:pPr algn="ctr" marL="0" indent="0" lvl="0">
              <a:lnSpc>
                <a:spcPts val="5500"/>
              </a:lnSpc>
              <a:spcBef>
                <a:spcPct val="0"/>
              </a:spcBef>
            </a:pPr>
            <a:r>
              <a:rPr lang="en-US" b="true" sz="5000" spc="-50">
                <a:solidFill>
                  <a:srgbClr val="000000"/>
                </a:solidFill>
                <a:latin typeface="Libre Baskerville Bold"/>
                <a:ea typeface="Libre Baskerville Bold"/>
                <a:cs typeface="Libre Baskerville Bold"/>
                <a:sym typeface="Libre Baskerville Bold"/>
              </a:rPr>
              <a:t>Safer School Solutions</a:t>
            </a:r>
          </a:p>
        </p:txBody>
      </p:sp>
      <p:grpSp>
        <p:nvGrpSpPr>
          <p:cNvPr name="Group 32" id="32"/>
          <p:cNvGrpSpPr/>
          <p:nvPr/>
        </p:nvGrpSpPr>
        <p:grpSpPr>
          <a:xfrm rot="0">
            <a:off x="7016734" y="6140243"/>
            <a:ext cx="363624" cy="363624"/>
            <a:chOff x="0" y="0"/>
            <a:chExt cx="484832" cy="484832"/>
          </a:xfrm>
        </p:grpSpPr>
        <p:grpSp>
          <p:nvGrpSpPr>
            <p:cNvPr name="Group 33" id="33"/>
            <p:cNvGrpSpPr/>
            <p:nvPr/>
          </p:nvGrpSpPr>
          <p:grpSpPr>
            <a:xfrm rot="0">
              <a:off x="0" y="0"/>
              <a:ext cx="484832" cy="484832"/>
              <a:chOff x="0" y="0"/>
              <a:chExt cx="813004" cy="813004"/>
            </a:xfrm>
          </p:grpSpPr>
          <p:sp>
            <p:nvSpPr>
              <p:cNvPr name="Freeform 34" id="34"/>
              <p:cNvSpPr/>
              <p:nvPr/>
            </p:nvSpPr>
            <p:spPr>
              <a:xfrm flipH="false" flipV="false" rot="0">
                <a:off x="0" y="0"/>
                <a:ext cx="813004" cy="813004"/>
              </a:xfrm>
              <a:custGeom>
                <a:avLst/>
                <a:gdLst/>
                <a:ahLst/>
                <a:cxnLst/>
                <a:rect r="r" b="b" t="t" l="l"/>
                <a:pathLst>
                  <a:path h="813004" w="813004">
                    <a:moveTo>
                      <a:pt x="406502" y="0"/>
                    </a:moveTo>
                    <a:cubicBezTo>
                      <a:pt x="181997" y="0"/>
                      <a:pt x="0" y="181997"/>
                      <a:pt x="0" y="406502"/>
                    </a:cubicBezTo>
                    <a:cubicBezTo>
                      <a:pt x="0" y="631007"/>
                      <a:pt x="181997" y="813004"/>
                      <a:pt x="406502" y="813004"/>
                    </a:cubicBezTo>
                    <a:cubicBezTo>
                      <a:pt x="631007" y="813004"/>
                      <a:pt x="813004" y="631007"/>
                      <a:pt x="813004" y="406502"/>
                    </a:cubicBezTo>
                    <a:cubicBezTo>
                      <a:pt x="813004" y="181997"/>
                      <a:pt x="631007" y="0"/>
                      <a:pt x="406502" y="0"/>
                    </a:cubicBezTo>
                    <a:close/>
                  </a:path>
                </a:pathLst>
              </a:custGeom>
              <a:solidFill>
                <a:srgbClr val="EEEEEF"/>
              </a:solidFill>
              <a:ln w="19050" cap="sq">
                <a:solidFill>
                  <a:srgbClr val="A6A6A6"/>
                </a:solidFill>
                <a:prstDash val="solid"/>
                <a:miter/>
              </a:ln>
            </p:spPr>
          </p:sp>
          <p:sp>
            <p:nvSpPr>
              <p:cNvPr name="TextBox 35" id="35"/>
              <p:cNvSpPr txBox="true"/>
              <p:nvPr/>
            </p:nvSpPr>
            <p:spPr>
              <a:xfrm>
                <a:off x="76219" y="28594"/>
                <a:ext cx="660566" cy="708191"/>
              </a:xfrm>
              <a:prstGeom prst="rect">
                <a:avLst/>
              </a:prstGeom>
            </p:spPr>
            <p:txBody>
              <a:bodyPr anchor="ctr" rtlCol="false" tIns="50800" lIns="50800" bIns="50800" rIns="50800"/>
              <a:lstStyle/>
              <a:p>
                <a:pPr algn="ctr">
                  <a:lnSpc>
                    <a:spcPts val="2940"/>
                  </a:lnSpc>
                </a:pPr>
              </a:p>
            </p:txBody>
          </p:sp>
        </p:grpSp>
        <p:grpSp>
          <p:nvGrpSpPr>
            <p:cNvPr name="Group 36" id="36"/>
            <p:cNvGrpSpPr/>
            <p:nvPr/>
          </p:nvGrpSpPr>
          <p:grpSpPr>
            <a:xfrm rot="0">
              <a:off x="56447" y="51316"/>
              <a:ext cx="371937" cy="382200"/>
              <a:chOff x="0" y="0"/>
              <a:chExt cx="796469" cy="818446"/>
            </a:xfrm>
          </p:grpSpPr>
          <p:sp>
            <p:nvSpPr>
              <p:cNvPr name="Freeform 37" id="37"/>
              <p:cNvSpPr/>
              <p:nvPr/>
            </p:nvSpPr>
            <p:spPr>
              <a:xfrm flipH="false" flipV="false" rot="0">
                <a:off x="0" y="0"/>
                <a:ext cx="796469" cy="818446"/>
              </a:xfrm>
              <a:custGeom>
                <a:avLst/>
                <a:gdLst/>
                <a:ahLst/>
                <a:cxnLst/>
                <a:rect r="r" b="b" t="t" l="l"/>
                <a:pathLst>
                  <a:path h="818446" w="796469">
                    <a:moveTo>
                      <a:pt x="398235" y="0"/>
                    </a:moveTo>
                    <a:cubicBezTo>
                      <a:pt x="178296" y="0"/>
                      <a:pt x="0" y="183215"/>
                      <a:pt x="0" y="409223"/>
                    </a:cubicBezTo>
                    <a:cubicBezTo>
                      <a:pt x="0" y="635231"/>
                      <a:pt x="178296" y="818446"/>
                      <a:pt x="398235" y="818446"/>
                    </a:cubicBezTo>
                    <a:cubicBezTo>
                      <a:pt x="618174" y="818446"/>
                      <a:pt x="796469" y="635231"/>
                      <a:pt x="796469" y="409223"/>
                    </a:cubicBezTo>
                    <a:cubicBezTo>
                      <a:pt x="796469" y="183215"/>
                      <a:pt x="618174" y="0"/>
                      <a:pt x="398235" y="0"/>
                    </a:cubicBezTo>
                    <a:close/>
                  </a:path>
                </a:pathLst>
              </a:custGeom>
              <a:solidFill>
                <a:srgbClr val="EEEEEF"/>
              </a:solidFill>
              <a:ln w="19050" cap="sq">
                <a:solidFill>
                  <a:srgbClr val="A6A6A6"/>
                </a:solidFill>
                <a:prstDash val="sysDot"/>
                <a:miter/>
              </a:ln>
            </p:spPr>
          </p:sp>
          <p:sp>
            <p:nvSpPr>
              <p:cNvPr name="TextBox 38" id="38"/>
              <p:cNvSpPr txBox="true"/>
              <p:nvPr/>
            </p:nvSpPr>
            <p:spPr>
              <a:xfrm>
                <a:off x="74669" y="29104"/>
                <a:ext cx="647131" cy="712613"/>
              </a:xfrm>
              <a:prstGeom prst="rect">
                <a:avLst/>
              </a:prstGeom>
            </p:spPr>
            <p:txBody>
              <a:bodyPr anchor="ctr" rtlCol="false" tIns="50800" lIns="50800" bIns="50800" rIns="50800"/>
              <a:lstStyle/>
              <a:p>
                <a:pPr algn="ctr">
                  <a:lnSpc>
                    <a:spcPts val="2940"/>
                  </a:lnSpc>
                </a:pPr>
              </a:p>
            </p:txBody>
          </p:sp>
        </p:grpSp>
      </p:grpSp>
      <p:grpSp>
        <p:nvGrpSpPr>
          <p:cNvPr name="Group 39" id="39"/>
          <p:cNvGrpSpPr/>
          <p:nvPr/>
        </p:nvGrpSpPr>
        <p:grpSpPr>
          <a:xfrm rot="0">
            <a:off x="5295854" y="7683349"/>
            <a:ext cx="363624" cy="363624"/>
            <a:chOff x="0" y="0"/>
            <a:chExt cx="484832" cy="484832"/>
          </a:xfrm>
        </p:grpSpPr>
        <p:grpSp>
          <p:nvGrpSpPr>
            <p:cNvPr name="Group 40" id="40"/>
            <p:cNvGrpSpPr/>
            <p:nvPr/>
          </p:nvGrpSpPr>
          <p:grpSpPr>
            <a:xfrm rot="0">
              <a:off x="0" y="0"/>
              <a:ext cx="484832" cy="484832"/>
              <a:chOff x="0" y="0"/>
              <a:chExt cx="813004" cy="813004"/>
            </a:xfrm>
          </p:grpSpPr>
          <p:sp>
            <p:nvSpPr>
              <p:cNvPr name="Freeform 41" id="41"/>
              <p:cNvSpPr/>
              <p:nvPr/>
            </p:nvSpPr>
            <p:spPr>
              <a:xfrm flipH="false" flipV="false" rot="0">
                <a:off x="0" y="0"/>
                <a:ext cx="813004" cy="813004"/>
              </a:xfrm>
              <a:custGeom>
                <a:avLst/>
                <a:gdLst/>
                <a:ahLst/>
                <a:cxnLst/>
                <a:rect r="r" b="b" t="t" l="l"/>
                <a:pathLst>
                  <a:path h="813004" w="813004">
                    <a:moveTo>
                      <a:pt x="406502" y="0"/>
                    </a:moveTo>
                    <a:cubicBezTo>
                      <a:pt x="181997" y="0"/>
                      <a:pt x="0" y="181997"/>
                      <a:pt x="0" y="406502"/>
                    </a:cubicBezTo>
                    <a:cubicBezTo>
                      <a:pt x="0" y="631007"/>
                      <a:pt x="181997" y="813004"/>
                      <a:pt x="406502" y="813004"/>
                    </a:cubicBezTo>
                    <a:cubicBezTo>
                      <a:pt x="631007" y="813004"/>
                      <a:pt x="813004" y="631007"/>
                      <a:pt x="813004" y="406502"/>
                    </a:cubicBezTo>
                    <a:cubicBezTo>
                      <a:pt x="813004" y="181997"/>
                      <a:pt x="631007" y="0"/>
                      <a:pt x="406502" y="0"/>
                    </a:cubicBezTo>
                    <a:close/>
                  </a:path>
                </a:pathLst>
              </a:custGeom>
              <a:solidFill>
                <a:srgbClr val="EEEEEF"/>
              </a:solidFill>
              <a:ln w="19050" cap="sq">
                <a:solidFill>
                  <a:srgbClr val="A6A6A6"/>
                </a:solidFill>
                <a:prstDash val="solid"/>
                <a:miter/>
              </a:ln>
            </p:spPr>
          </p:sp>
          <p:sp>
            <p:nvSpPr>
              <p:cNvPr name="TextBox 42" id="42"/>
              <p:cNvSpPr txBox="true"/>
              <p:nvPr/>
            </p:nvSpPr>
            <p:spPr>
              <a:xfrm>
                <a:off x="76219" y="28594"/>
                <a:ext cx="660566" cy="708191"/>
              </a:xfrm>
              <a:prstGeom prst="rect">
                <a:avLst/>
              </a:prstGeom>
            </p:spPr>
            <p:txBody>
              <a:bodyPr anchor="ctr" rtlCol="false" tIns="50800" lIns="50800" bIns="50800" rIns="50800"/>
              <a:lstStyle/>
              <a:p>
                <a:pPr algn="ctr">
                  <a:lnSpc>
                    <a:spcPts val="2940"/>
                  </a:lnSpc>
                </a:pPr>
              </a:p>
            </p:txBody>
          </p:sp>
        </p:grpSp>
        <p:grpSp>
          <p:nvGrpSpPr>
            <p:cNvPr name="Group 43" id="43"/>
            <p:cNvGrpSpPr/>
            <p:nvPr/>
          </p:nvGrpSpPr>
          <p:grpSpPr>
            <a:xfrm rot="0">
              <a:off x="56447" y="51316"/>
              <a:ext cx="371937" cy="382200"/>
              <a:chOff x="0" y="0"/>
              <a:chExt cx="796469" cy="818446"/>
            </a:xfrm>
          </p:grpSpPr>
          <p:sp>
            <p:nvSpPr>
              <p:cNvPr name="Freeform 44" id="44"/>
              <p:cNvSpPr/>
              <p:nvPr/>
            </p:nvSpPr>
            <p:spPr>
              <a:xfrm flipH="false" flipV="false" rot="0">
                <a:off x="0" y="0"/>
                <a:ext cx="796469" cy="818446"/>
              </a:xfrm>
              <a:custGeom>
                <a:avLst/>
                <a:gdLst/>
                <a:ahLst/>
                <a:cxnLst/>
                <a:rect r="r" b="b" t="t" l="l"/>
                <a:pathLst>
                  <a:path h="818446" w="796469">
                    <a:moveTo>
                      <a:pt x="398235" y="0"/>
                    </a:moveTo>
                    <a:cubicBezTo>
                      <a:pt x="178296" y="0"/>
                      <a:pt x="0" y="183215"/>
                      <a:pt x="0" y="409223"/>
                    </a:cubicBezTo>
                    <a:cubicBezTo>
                      <a:pt x="0" y="635231"/>
                      <a:pt x="178296" y="818446"/>
                      <a:pt x="398235" y="818446"/>
                    </a:cubicBezTo>
                    <a:cubicBezTo>
                      <a:pt x="618174" y="818446"/>
                      <a:pt x="796469" y="635231"/>
                      <a:pt x="796469" y="409223"/>
                    </a:cubicBezTo>
                    <a:cubicBezTo>
                      <a:pt x="796469" y="183215"/>
                      <a:pt x="618174" y="0"/>
                      <a:pt x="398235" y="0"/>
                    </a:cubicBezTo>
                    <a:close/>
                  </a:path>
                </a:pathLst>
              </a:custGeom>
              <a:solidFill>
                <a:srgbClr val="EEEEEF"/>
              </a:solidFill>
              <a:ln w="19050" cap="sq">
                <a:solidFill>
                  <a:srgbClr val="A6A6A6"/>
                </a:solidFill>
                <a:prstDash val="sysDot"/>
                <a:miter/>
              </a:ln>
            </p:spPr>
          </p:sp>
          <p:sp>
            <p:nvSpPr>
              <p:cNvPr name="TextBox 45" id="45"/>
              <p:cNvSpPr txBox="true"/>
              <p:nvPr/>
            </p:nvSpPr>
            <p:spPr>
              <a:xfrm>
                <a:off x="74669" y="29104"/>
                <a:ext cx="647131" cy="712613"/>
              </a:xfrm>
              <a:prstGeom prst="rect">
                <a:avLst/>
              </a:prstGeom>
            </p:spPr>
            <p:txBody>
              <a:bodyPr anchor="ctr" rtlCol="false" tIns="50800" lIns="50800" bIns="50800" rIns="50800"/>
              <a:lstStyle/>
              <a:p>
                <a:pPr algn="ctr">
                  <a:lnSpc>
                    <a:spcPts val="2940"/>
                  </a:lnSpc>
                </a:pPr>
              </a:p>
            </p:txBody>
          </p:sp>
        </p:grpSp>
      </p:grpSp>
      <p:grpSp>
        <p:nvGrpSpPr>
          <p:cNvPr name="Group 46" id="46"/>
          <p:cNvGrpSpPr/>
          <p:nvPr/>
        </p:nvGrpSpPr>
        <p:grpSpPr>
          <a:xfrm rot="0">
            <a:off x="10999138" y="6140243"/>
            <a:ext cx="363624" cy="363624"/>
            <a:chOff x="0" y="0"/>
            <a:chExt cx="484832" cy="484832"/>
          </a:xfrm>
        </p:grpSpPr>
        <p:grpSp>
          <p:nvGrpSpPr>
            <p:cNvPr name="Group 47" id="47"/>
            <p:cNvGrpSpPr/>
            <p:nvPr/>
          </p:nvGrpSpPr>
          <p:grpSpPr>
            <a:xfrm rot="0">
              <a:off x="0" y="0"/>
              <a:ext cx="484832" cy="484832"/>
              <a:chOff x="0" y="0"/>
              <a:chExt cx="813004" cy="813004"/>
            </a:xfrm>
          </p:grpSpPr>
          <p:sp>
            <p:nvSpPr>
              <p:cNvPr name="Freeform 48" id="48"/>
              <p:cNvSpPr/>
              <p:nvPr/>
            </p:nvSpPr>
            <p:spPr>
              <a:xfrm flipH="false" flipV="false" rot="0">
                <a:off x="0" y="0"/>
                <a:ext cx="813004" cy="813004"/>
              </a:xfrm>
              <a:custGeom>
                <a:avLst/>
                <a:gdLst/>
                <a:ahLst/>
                <a:cxnLst/>
                <a:rect r="r" b="b" t="t" l="l"/>
                <a:pathLst>
                  <a:path h="813004" w="813004">
                    <a:moveTo>
                      <a:pt x="406502" y="0"/>
                    </a:moveTo>
                    <a:cubicBezTo>
                      <a:pt x="181997" y="0"/>
                      <a:pt x="0" y="181997"/>
                      <a:pt x="0" y="406502"/>
                    </a:cubicBezTo>
                    <a:cubicBezTo>
                      <a:pt x="0" y="631007"/>
                      <a:pt x="181997" y="813004"/>
                      <a:pt x="406502" y="813004"/>
                    </a:cubicBezTo>
                    <a:cubicBezTo>
                      <a:pt x="631007" y="813004"/>
                      <a:pt x="813004" y="631007"/>
                      <a:pt x="813004" y="406502"/>
                    </a:cubicBezTo>
                    <a:cubicBezTo>
                      <a:pt x="813004" y="181997"/>
                      <a:pt x="631007" y="0"/>
                      <a:pt x="406502" y="0"/>
                    </a:cubicBezTo>
                    <a:close/>
                  </a:path>
                </a:pathLst>
              </a:custGeom>
              <a:solidFill>
                <a:srgbClr val="EEEEEF"/>
              </a:solidFill>
              <a:ln w="19050" cap="sq">
                <a:solidFill>
                  <a:srgbClr val="A6A6A6"/>
                </a:solidFill>
                <a:prstDash val="solid"/>
                <a:miter/>
              </a:ln>
            </p:spPr>
          </p:sp>
          <p:sp>
            <p:nvSpPr>
              <p:cNvPr name="TextBox 49" id="49"/>
              <p:cNvSpPr txBox="true"/>
              <p:nvPr/>
            </p:nvSpPr>
            <p:spPr>
              <a:xfrm>
                <a:off x="76219" y="28594"/>
                <a:ext cx="660566" cy="708191"/>
              </a:xfrm>
              <a:prstGeom prst="rect">
                <a:avLst/>
              </a:prstGeom>
            </p:spPr>
            <p:txBody>
              <a:bodyPr anchor="ctr" rtlCol="false" tIns="50800" lIns="50800" bIns="50800" rIns="50800"/>
              <a:lstStyle/>
              <a:p>
                <a:pPr algn="ctr">
                  <a:lnSpc>
                    <a:spcPts val="2940"/>
                  </a:lnSpc>
                </a:pPr>
              </a:p>
            </p:txBody>
          </p:sp>
        </p:grpSp>
        <p:grpSp>
          <p:nvGrpSpPr>
            <p:cNvPr name="Group 50" id="50"/>
            <p:cNvGrpSpPr/>
            <p:nvPr/>
          </p:nvGrpSpPr>
          <p:grpSpPr>
            <a:xfrm rot="0">
              <a:off x="56447" y="51316"/>
              <a:ext cx="371937" cy="382200"/>
              <a:chOff x="0" y="0"/>
              <a:chExt cx="796469" cy="818446"/>
            </a:xfrm>
          </p:grpSpPr>
          <p:sp>
            <p:nvSpPr>
              <p:cNvPr name="Freeform 51" id="51"/>
              <p:cNvSpPr/>
              <p:nvPr/>
            </p:nvSpPr>
            <p:spPr>
              <a:xfrm flipH="false" flipV="false" rot="0">
                <a:off x="0" y="0"/>
                <a:ext cx="796469" cy="818446"/>
              </a:xfrm>
              <a:custGeom>
                <a:avLst/>
                <a:gdLst/>
                <a:ahLst/>
                <a:cxnLst/>
                <a:rect r="r" b="b" t="t" l="l"/>
                <a:pathLst>
                  <a:path h="818446" w="796469">
                    <a:moveTo>
                      <a:pt x="398235" y="0"/>
                    </a:moveTo>
                    <a:cubicBezTo>
                      <a:pt x="178296" y="0"/>
                      <a:pt x="0" y="183215"/>
                      <a:pt x="0" y="409223"/>
                    </a:cubicBezTo>
                    <a:cubicBezTo>
                      <a:pt x="0" y="635231"/>
                      <a:pt x="178296" y="818446"/>
                      <a:pt x="398235" y="818446"/>
                    </a:cubicBezTo>
                    <a:cubicBezTo>
                      <a:pt x="618174" y="818446"/>
                      <a:pt x="796469" y="635231"/>
                      <a:pt x="796469" y="409223"/>
                    </a:cubicBezTo>
                    <a:cubicBezTo>
                      <a:pt x="796469" y="183215"/>
                      <a:pt x="618174" y="0"/>
                      <a:pt x="398235" y="0"/>
                    </a:cubicBezTo>
                    <a:close/>
                  </a:path>
                </a:pathLst>
              </a:custGeom>
              <a:solidFill>
                <a:srgbClr val="EEEEEF"/>
              </a:solidFill>
              <a:ln w="19050" cap="sq">
                <a:solidFill>
                  <a:srgbClr val="A6A6A6"/>
                </a:solidFill>
                <a:prstDash val="sysDot"/>
                <a:miter/>
              </a:ln>
            </p:spPr>
          </p:sp>
          <p:sp>
            <p:nvSpPr>
              <p:cNvPr name="TextBox 52" id="52"/>
              <p:cNvSpPr txBox="true"/>
              <p:nvPr/>
            </p:nvSpPr>
            <p:spPr>
              <a:xfrm>
                <a:off x="74669" y="29104"/>
                <a:ext cx="647131" cy="712613"/>
              </a:xfrm>
              <a:prstGeom prst="rect">
                <a:avLst/>
              </a:prstGeom>
            </p:spPr>
            <p:txBody>
              <a:bodyPr anchor="ctr" rtlCol="false" tIns="50800" lIns="50800" bIns="50800" rIns="50800"/>
              <a:lstStyle/>
              <a:p>
                <a:pPr algn="ctr">
                  <a:lnSpc>
                    <a:spcPts val="2940"/>
                  </a:lnSpc>
                </a:pPr>
              </a:p>
            </p:txBody>
          </p:sp>
        </p:grpSp>
      </p:grpSp>
      <p:grpSp>
        <p:nvGrpSpPr>
          <p:cNvPr name="Group 53" id="53"/>
          <p:cNvGrpSpPr/>
          <p:nvPr/>
        </p:nvGrpSpPr>
        <p:grpSpPr>
          <a:xfrm rot="0">
            <a:off x="12817952" y="7683349"/>
            <a:ext cx="363624" cy="363624"/>
            <a:chOff x="0" y="0"/>
            <a:chExt cx="484832" cy="484832"/>
          </a:xfrm>
        </p:grpSpPr>
        <p:grpSp>
          <p:nvGrpSpPr>
            <p:cNvPr name="Group 54" id="54"/>
            <p:cNvGrpSpPr/>
            <p:nvPr/>
          </p:nvGrpSpPr>
          <p:grpSpPr>
            <a:xfrm rot="0">
              <a:off x="0" y="0"/>
              <a:ext cx="484832" cy="484832"/>
              <a:chOff x="0" y="0"/>
              <a:chExt cx="813004" cy="813004"/>
            </a:xfrm>
          </p:grpSpPr>
          <p:sp>
            <p:nvSpPr>
              <p:cNvPr name="Freeform 55" id="55"/>
              <p:cNvSpPr/>
              <p:nvPr/>
            </p:nvSpPr>
            <p:spPr>
              <a:xfrm flipH="false" flipV="false" rot="0">
                <a:off x="0" y="0"/>
                <a:ext cx="813004" cy="813004"/>
              </a:xfrm>
              <a:custGeom>
                <a:avLst/>
                <a:gdLst/>
                <a:ahLst/>
                <a:cxnLst/>
                <a:rect r="r" b="b" t="t" l="l"/>
                <a:pathLst>
                  <a:path h="813004" w="813004">
                    <a:moveTo>
                      <a:pt x="406502" y="0"/>
                    </a:moveTo>
                    <a:cubicBezTo>
                      <a:pt x="181997" y="0"/>
                      <a:pt x="0" y="181997"/>
                      <a:pt x="0" y="406502"/>
                    </a:cubicBezTo>
                    <a:cubicBezTo>
                      <a:pt x="0" y="631007"/>
                      <a:pt x="181997" y="813004"/>
                      <a:pt x="406502" y="813004"/>
                    </a:cubicBezTo>
                    <a:cubicBezTo>
                      <a:pt x="631007" y="813004"/>
                      <a:pt x="813004" y="631007"/>
                      <a:pt x="813004" y="406502"/>
                    </a:cubicBezTo>
                    <a:cubicBezTo>
                      <a:pt x="813004" y="181997"/>
                      <a:pt x="631007" y="0"/>
                      <a:pt x="406502" y="0"/>
                    </a:cubicBezTo>
                    <a:close/>
                  </a:path>
                </a:pathLst>
              </a:custGeom>
              <a:solidFill>
                <a:srgbClr val="EEEEEF"/>
              </a:solidFill>
              <a:ln w="19050" cap="sq">
                <a:solidFill>
                  <a:srgbClr val="A6A6A6"/>
                </a:solidFill>
                <a:prstDash val="solid"/>
                <a:miter/>
              </a:ln>
            </p:spPr>
          </p:sp>
          <p:sp>
            <p:nvSpPr>
              <p:cNvPr name="TextBox 56" id="56"/>
              <p:cNvSpPr txBox="true"/>
              <p:nvPr/>
            </p:nvSpPr>
            <p:spPr>
              <a:xfrm>
                <a:off x="76219" y="28594"/>
                <a:ext cx="660566" cy="708191"/>
              </a:xfrm>
              <a:prstGeom prst="rect">
                <a:avLst/>
              </a:prstGeom>
            </p:spPr>
            <p:txBody>
              <a:bodyPr anchor="ctr" rtlCol="false" tIns="50800" lIns="50800" bIns="50800" rIns="50800"/>
              <a:lstStyle/>
              <a:p>
                <a:pPr algn="ctr">
                  <a:lnSpc>
                    <a:spcPts val="2940"/>
                  </a:lnSpc>
                </a:pPr>
              </a:p>
            </p:txBody>
          </p:sp>
        </p:grpSp>
        <p:grpSp>
          <p:nvGrpSpPr>
            <p:cNvPr name="Group 57" id="57"/>
            <p:cNvGrpSpPr/>
            <p:nvPr/>
          </p:nvGrpSpPr>
          <p:grpSpPr>
            <a:xfrm rot="0">
              <a:off x="56447" y="51316"/>
              <a:ext cx="371937" cy="382200"/>
              <a:chOff x="0" y="0"/>
              <a:chExt cx="796469" cy="818446"/>
            </a:xfrm>
          </p:grpSpPr>
          <p:sp>
            <p:nvSpPr>
              <p:cNvPr name="Freeform 58" id="58"/>
              <p:cNvSpPr/>
              <p:nvPr/>
            </p:nvSpPr>
            <p:spPr>
              <a:xfrm flipH="false" flipV="false" rot="0">
                <a:off x="0" y="0"/>
                <a:ext cx="796469" cy="818446"/>
              </a:xfrm>
              <a:custGeom>
                <a:avLst/>
                <a:gdLst/>
                <a:ahLst/>
                <a:cxnLst/>
                <a:rect r="r" b="b" t="t" l="l"/>
                <a:pathLst>
                  <a:path h="818446" w="796469">
                    <a:moveTo>
                      <a:pt x="398235" y="0"/>
                    </a:moveTo>
                    <a:cubicBezTo>
                      <a:pt x="178296" y="0"/>
                      <a:pt x="0" y="183215"/>
                      <a:pt x="0" y="409223"/>
                    </a:cubicBezTo>
                    <a:cubicBezTo>
                      <a:pt x="0" y="635231"/>
                      <a:pt x="178296" y="818446"/>
                      <a:pt x="398235" y="818446"/>
                    </a:cubicBezTo>
                    <a:cubicBezTo>
                      <a:pt x="618174" y="818446"/>
                      <a:pt x="796469" y="635231"/>
                      <a:pt x="796469" y="409223"/>
                    </a:cubicBezTo>
                    <a:cubicBezTo>
                      <a:pt x="796469" y="183215"/>
                      <a:pt x="618174" y="0"/>
                      <a:pt x="398235" y="0"/>
                    </a:cubicBezTo>
                    <a:close/>
                  </a:path>
                </a:pathLst>
              </a:custGeom>
              <a:solidFill>
                <a:srgbClr val="EEEEEF"/>
              </a:solidFill>
              <a:ln w="19050" cap="sq">
                <a:solidFill>
                  <a:srgbClr val="A6A6A6"/>
                </a:solidFill>
                <a:prstDash val="sysDot"/>
                <a:miter/>
              </a:ln>
            </p:spPr>
          </p:sp>
          <p:sp>
            <p:nvSpPr>
              <p:cNvPr name="TextBox 59" id="59"/>
              <p:cNvSpPr txBox="true"/>
              <p:nvPr/>
            </p:nvSpPr>
            <p:spPr>
              <a:xfrm>
                <a:off x="74669" y="29104"/>
                <a:ext cx="647131" cy="712613"/>
              </a:xfrm>
              <a:prstGeom prst="rect">
                <a:avLst/>
              </a:prstGeom>
            </p:spPr>
            <p:txBody>
              <a:bodyPr anchor="ctr" rtlCol="false" tIns="50800" lIns="50800" bIns="50800" rIns="50800"/>
              <a:lstStyle/>
              <a:p>
                <a:pPr algn="ctr">
                  <a:lnSpc>
                    <a:spcPts val="2940"/>
                  </a:lnSpc>
                </a:pPr>
              </a:p>
            </p:txBody>
          </p:sp>
        </p:grpSp>
      </p:grpSp>
      <p:grpSp>
        <p:nvGrpSpPr>
          <p:cNvPr name="Group 60" id="60"/>
          <p:cNvGrpSpPr/>
          <p:nvPr/>
        </p:nvGrpSpPr>
        <p:grpSpPr>
          <a:xfrm rot="5400000">
            <a:off x="2202757" y="2288065"/>
            <a:ext cx="1174057" cy="1174057"/>
            <a:chOff x="0" y="0"/>
            <a:chExt cx="812800" cy="812800"/>
          </a:xfrm>
        </p:grpSpPr>
        <p:sp>
          <p:nvSpPr>
            <p:cNvPr name="Freeform 61" id="6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a:ln cap="sq">
              <a:noFill/>
              <a:prstDash val="solid"/>
              <a:miter/>
            </a:ln>
          </p:spPr>
        </p:sp>
        <p:sp>
          <p:nvSpPr>
            <p:cNvPr name="TextBox 62" id="62"/>
            <p:cNvSpPr txBox="true"/>
            <p:nvPr/>
          </p:nvSpPr>
          <p:spPr>
            <a:xfrm>
              <a:off x="0" y="9525"/>
              <a:ext cx="812800" cy="803275"/>
            </a:xfrm>
            <a:prstGeom prst="rect">
              <a:avLst/>
            </a:prstGeom>
          </p:spPr>
          <p:txBody>
            <a:bodyPr anchor="ctr" rtlCol="false" tIns="104561" lIns="104561" bIns="104561" rIns="104561"/>
            <a:lstStyle/>
            <a:p>
              <a:pPr algn="ctr" marL="0" indent="0" lvl="0">
                <a:lnSpc>
                  <a:spcPts val="2502"/>
                </a:lnSpc>
                <a:spcBef>
                  <a:spcPct val="0"/>
                </a:spcBef>
              </a:pPr>
            </a:p>
          </p:txBody>
        </p:sp>
      </p:grpSp>
      <p:grpSp>
        <p:nvGrpSpPr>
          <p:cNvPr name="Group 63" id="63"/>
          <p:cNvGrpSpPr/>
          <p:nvPr/>
        </p:nvGrpSpPr>
        <p:grpSpPr>
          <a:xfrm rot="5400000">
            <a:off x="1028700" y="2288065"/>
            <a:ext cx="1174057" cy="1174057"/>
            <a:chOff x="0" y="0"/>
            <a:chExt cx="812800" cy="812800"/>
          </a:xfrm>
        </p:grpSpPr>
        <p:sp>
          <p:nvSpPr>
            <p:cNvPr name="Freeform 64" id="6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65" id="65"/>
            <p:cNvSpPr txBox="true"/>
            <p:nvPr/>
          </p:nvSpPr>
          <p:spPr>
            <a:xfrm>
              <a:off x="0" y="19050"/>
              <a:ext cx="812800" cy="793750"/>
            </a:xfrm>
            <a:prstGeom prst="rect">
              <a:avLst/>
            </a:prstGeom>
          </p:spPr>
          <p:txBody>
            <a:bodyPr anchor="ctr" rtlCol="false" tIns="104561" lIns="104561" bIns="104561" rIns="104561"/>
            <a:lstStyle/>
            <a:p>
              <a:pPr algn="ctr">
                <a:lnSpc>
                  <a:spcPts val="1979"/>
                </a:lnSpc>
              </a:pPr>
            </a:p>
          </p:txBody>
        </p:sp>
      </p:grpSp>
      <p:grpSp>
        <p:nvGrpSpPr>
          <p:cNvPr name="Group 66" id="66"/>
          <p:cNvGrpSpPr/>
          <p:nvPr/>
        </p:nvGrpSpPr>
        <p:grpSpPr>
          <a:xfrm rot="5400000">
            <a:off x="3234969" y="9354667"/>
            <a:ext cx="928850" cy="928850"/>
            <a:chOff x="0" y="0"/>
            <a:chExt cx="812800" cy="812800"/>
          </a:xfrm>
        </p:grpSpPr>
        <p:sp>
          <p:nvSpPr>
            <p:cNvPr name="Freeform 67" id="6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68" id="68"/>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69" id="69"/>
          <p:cNvGrpSpPr/>
          <p:nvPr/>
        </p:nvGrpSpPr>
        <p:grpSpPr>
          <a:xfrm rot="0">
            <a:off x="15736621" y="803205"/>
            <a:ext cx="1857699" cy="3715398"/>
            <a:chOff x="0" y="0"/>
            <a:chExt cx="2476932" cy="4953864"/>
          </a:xfrm>
        </p:grpSpPr>
        <p:grpSp>
          <p:nvGrpSpPr>
            <p:cNvPr name="Group 70" id="70"/>
            <p:cNvGrpSpPr/>
            <p:nvPr/>
          </p:nvGrpSpPr>
          <p:grpSpPr>
            <a:xfrm rot="5400000">
              <a:off x="1238466" y="0"/>
              <a:ext cx="1238466" cy="1238466"/>
              <a:chOff x="0" y="0"/>
              <a:chExt cx="812800" cy="812800"/>
            </a:xfrm>
          </p:grpSpPr>
          <p:sp>
            <p:nvSpPr>
              <p:cNvPr name="Freeform 71" id="7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72" id="72"/>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73" id="73"/>
            <p:cNvGrpSpPr/>
            <p:nvPr/>
          </p:nvGrpSpPr>
          <p:grpSpPr>
            <a:xfrm rot="5400000">
              <a:off x="0" y="0"/>
              <a:ext cx="1238466" cy="1238466"/>
              <a:chOff x="0" y="0"/>
              <a:chExt cx="812800" cy="812800"/>
            </a:xfrm>
          </p:grpSpPr>
          <p:sp>
            <p:nvSpPr>
              <p:cNvPr name="Freeform 74" id="7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75" id="75"/>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76" id="76"/>
            <p:cNvGrpSpPr/>
            <p:nvPr/>
          </p:nvGrpSpPr>
          <p:grpSpPr>
            <a:xfrm rot="5400000">
              <a:off x="1238466" y="1238466"/>
              <a:ext cx="1238466" cy="1238466"/>
              <a:chOff x="0" y="0"/>
              <a:chExt cx="812800" cy="812800"/>
            </a:xfrm>
          </p:grpSpPr>
          <p:sp>
            <p:nvSpPr>
              <p:cNvPr name="Freeform 77" id="7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78" id="78"/>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79" id="79"/>
            <p:cNvGrpSpPr/>
            <p:nvPr/>
          </p:nvGrpSpPr>
          <p:grpSpPr>
            <a:xfrm rot="5400000">
              <a:off x="1238466" y="2476932"/>
              <a:ext cx="1238466" cy="1238466"/>
              <a:chOff x="0" y="0"/>
              <a:chExt cx="812800" cy="812800"/>
            </a:xfrm>
          </p:grpSpPr>
          <p:sp>
            <p:nvSpPr>
              <p:cNvPr name="Freeform 80" id="8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81" id="81"/>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nvGrpSpPr>
            <p:cNvPr name="Group 82" id="82"/>
            <p:cNvGrpSpPr/>
            <p:nvPr/>
          </p:nvGrpSpPr>
          <p:grpSpPr>
            <a:xfrm rot="5400000">
              <a:off x="1238466" y="3715398"/>
              <a:ext cx="1238466" cy="1238466"/>
              <a:chOff x="0" y="0"/>
              <a:chExt cx="812800" cy="812800"/>
            </a:xfrm>
          </p:grpSpPr>
          <p:sp>
            <p:nvSpPr>
              <p:cNvPr name="Freeform 83" id="8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84" id="84"/>
              <p:cNvSpPr txBox="true"/>
              <p:nvPr/>
            </p:nvSpPr>
            <p:spPr>
              <a:xfrm>
                <a:off x="0" y="19050"/>
                <a:ext cx="812800" cy="793750"/>
              </a:xfrm>
              <a:prstGeom prst="rect">
                <a:avLst/>
              </a:prstGeom>
            </p:spPr>
            <p:txBody>
              <a:bodyPr anchor="ctr" rtlCol="false" tIns="82723" lIns="82723" bIns="82723" rIns="82723"/>
              <a:lstStyle/>
              <a:p>
                <a:pPr algn="ctr">
                  <a:lnSpc>
                    <a:spcPts val="1979"/>
                  </a:lnSpc>
                </a:pPr>
              </a:p>
            </p:txBody>
          </p:sp>
        </p:grpSp>
      </p:grpSp>
      <p:sp>
        <p:nvSpPr>
          <p:cNvPr name="Freeform 85" id="85"/>
          <p:cNvSpPr/>
          <p:nvPr/>
        </p:nvSpPr>
        <p:spPr>
          <a:xfrm flipH="false" flipV="false" rot="0">
            <a:off x="7714334" y="6572156"/>
            <a:ext cx="3084254" cy="3084254"/>
          </a:xfrm>
          <a:custGeom>
            <a:avLst/>
            <a:gdLst/>
            <a:ahLst/>
            <a:cxnLst/>
            <a:rect r="r" b="b" t="t" l="l"/>
            <a:pathLst>
              <a:path h="3084254" w="3084254">
                <a:moveTo>
                  <a:pt x="0" y="0"/>
                </a:moveTo>
                <a:lnTo>
                  <a:pt x="3084253" y="0"/>
                </a:lnTo>
                <a:lnTo>
                  <a:pt x="3084253" y="3084254"/>
                </a:lnTo>
                <a:lnTo>
                  <a:pt x="0" y="3084254"/>
                </a:lnTo>
                <a:lnTo>
                  <a:pt x="0" y="0"/>
                </a:lnTo>
                <a:close/>
              </a:path>
            </a:pathLst>
          </a:custGeom>
          <a:blipFill>
            <a:blip r:embed="rId2"/>
            <a:stretch>
              <a:fillRect l="0" t="0" r="0" b="0"/>
            </a:stretch>
          </a:blipFill>
        </p:spPr>
      </p:sp>
      <p:sp>
        <p:nvSpPr>
          <p:cNvPr name="TextBox 86" id="86"/>
          <p:cNvSpPr txBox="true"/>
          <p:nvPr/>
        </p:nvSpPr>
        <p:spPr>
          <a:xfrm rot="0">
            <a:off x="5121612" y="4252028"/>
            <a:ext cx="3298889" cy="1249679"/>
          </a:xfrm>
          <a:prstGeom prst="rect">
            <a:avLst/>
          </a:prstGeom>
        </p:spPr>
        <p:txBody>
          <a:bodyPr anchor="t" rtlCol="false" tIns="0" lIns="0" bIns="0" rIns="0">
            <a:spAutoFit/>
          </a:bodyPr>
          <a:lstStyle/>
          <a:p>
            <a:pPr algn="l">
              <a:lnSpc>
                <a:spcPts val="2520"/>
              </a:lnSpc>
            </a:pPr>
            <a:r>
              <a:rPr lang="en-US" sz="1800" b="true">
                <a:solidFill>
                  <a:srgbClr val="676E7B"/>
                </a:solidFill>
                <a:latin typeface="Inter Bold"/>
                <a:ea typeface="Inter Bold"/>
                <a:cs typeface="Inter Bold"/>
                <a:sym typeface="Inter Bold"/>
              </a:rPr>
              <a:t>Empower your platform with Generative AI Solutions to make the user experience more interactive</a:t>
            </a:r>
          </a:p>
        </p:txBody>
      </p:sp>
      <p:sp>
        <p:nvSpPr>
          <p:cNvPr name="TextBox 87" id="87"/>
          <p:cNvSpPr txBox="true"/>
          <p:nvPr/>
        </p:nvSpPr>
        <p:spPr>
          <a:xfrm rot="0">
            <a:off x="5121612" y="3783399"/>
            <a:ext cx="3295011" cy="365759"/>
          </a:xfrm>
          <a:prstGeom prst="rect">
            <a:avLst/>
          </a:prstGeom>
        </p:spPr>
        <p:txBody>
          <a:bodyPr anchor="t" rtlCol="false" tIns="0" lIns="0" bIns="0" rIns="0">
            <a:spAutoFit/>
          </a:bodyPr>
          <a:lstStyle/>
          <a:p>
            <a:pPr algn="l" marL="0" indent="0" lvl="0">
              <a:lnSpc>
                <a:spcPts val="2940"/>
              </a:lnSpc>
              <a:spcBef>
                <a:spcPct val="0"/>
              </a:spcBef>
            </a:pPr>
            <a:r>
              <a:rPr lang="en-US" b="true" sz="2100">
                <a:solidFill>
                  <a:srgbClr val="000000"/>
                </a:solidFill>
                <a:latin typeface="Inter Bold"/>
                <a:ea typeface="Inter Bold"/>
                <a:cs typeface="Inter Bold"/>
                <a:sym typeface="Inter Bold"/>
              </a:rPr>
              <a:t>Generative AI</a:t>
            </a:r>
          </a:p>
        </p:txBody>
      </p:sp>
      <p:sp>
        <p:nvSpPr>
          <p:cNvPr name="TextBox 88" id="88"/>
          <p:cNvSpPr txBox="true"/>
          <p:nvPr/>
        </p:nvSpPr>
        <p:spPr>
          <a:xfrm rot="0">
            <a:off x="1185265" y="6864604"/>
            <a:ext cx="3936347" cy="935354"/>
          </a:xfrm>
          <a:prstGeom prst="rect">
            <a:avLst/>
          </a:prstGeom>
        </p:spPr>
        <p:txBody>
          <a:bodyPr anchor="t" rtlCol="false" tIns="0" lIns="0" bIns="0" rIns="0">
            <a:spAutoFit/>
          </a:bodyPr>
          <a:lstStyle/>
          <a:p>
            <a:pPr algn="l">
              <a:lnSpc>
                <a:spcPts val="2520"/>
              </a:lnSpc>
            </a:pPr>
            <a:r>
              <a:rPr lang="en-US" sz="1800" b="true">
                <a:solidFill>
                  <a:srgbClr val="676E7B"/>
                </a:solidFill>
                <a:latin typeface="Inter Bold"/>
                <a:ea typeface="Inter Bold"/>
                <a:cs typeface="Inter Bold"/>
                <a:sym typeface="Inter Bold"/>
              </a:rPr>
              <a:t>Utilize predictive analytics to gain valuable insights into future trends and behaviors.</a:t>
            </a:r>
          </a:p>
        </p:txBody>
      </p:sp>
      <p:sp>
        <p:nvSpPr>
          <p:cNvPr name="TextBox 89" id="89"/>
          <p:cNvSpPr txBox="true"/>
          <p:nvPr/>
        </p:nvSpPr>
        <p:spPr>
          <a:xfrm rot="0">
            <a:off x="1185265" y="6395975"/>
            <a:ext cx="3931720" cy="365759"/>
          </a:xfrm>
          <a:prstGeom prst="rect">
            <a:avLst/>
          </a:prstGeom>
        </p:spPr>
        <p:txBody>
          <a:bodyPr anchor="t" rtlCol="false" tIns="0" lIns="0" bIns="0" rIns="0">
            <a:spAutoFit/>
          </a:bodyPr>
          <a:lstStyle/>
          <a:p>
            <a:pPr algn="l" marL="0" indent="0" lvl="0">
              <a:lnSpc>
                <a:spcPts val="2940"/>
              </a:lnSpc>
              <a:spcBef>
                <a:spcPct val="0"/>
              </a:spcBef>
            </a:pPr>
            <a:r>
              <a:rPr lang="en-US" b="true" sz="2100">
                <a:solidFill>
                  <a:srgbClr val="000000"/>
                </a:solidFill>
                <a:latin typeface="Inter Bold"/>
                <a:ea typeface="Inter Bold"/>
                <a:cs typeface="Inter Bold"/>
                <a:sym typeface="Inter Bold"/>
              </a:rPr>
              <a:t>Predictive Analytics</a:t>
            </a:r>
          </a:p>
        </p:txBody>
      </p:sp>
      <p:sp>
        <p:nvSpPr>
          <p:cNvPr name="TextBox 90" id="90"/>
          <p:cNvSpPr txBox="true"/>
          <p:nvPr/>
        </p:nvSpPr>
        <p:spPr>
          <a:xfrm rot="0">
            <a:off x="10541111" y="4252028"/>
            <a:ext cx="3598997" cy="1249679"/>
          </a:xfrm>
          <a:prstGeom prst="rect">
            <a:avLst/>
          </a:prstGeom>
        </p:spPr>
        <p:txBody>
          <a:bodyPr anchor="t" rtlCol="false" tIns="0" lIns="0" bIns="0" rIns="0">
            <a:spAutoFit/>
          </a:bodyPr>
          <a:lstStyle/>
          <a:p>
            <a:pPr algn="l">
              <a:lnSpc>
                <a:spcPts val="2520"/>
              </a:lnSpc>
            </a:pPr>
            <a:r>
              <a:rPr lang="en-US" b="true" sz="1800">
                <a:solidFill>
                  <a:srgbClr val="676E7B"/>
                </a:solidFill>
                <a:latin typeface="Inter Bold"/>
                <a:ea typeface="Inter Bold"/>
                <a:cs typeface="Inter Bold"/>
                <a:sym typeface="Inter Bold"/>
              </a:rPr>
              <a:t>Develop assessments tailored to the specific policies, protocols, and procedures of each individual user.</a:t>
            </a:r>
          </a:p>
        </p:txBody>
      </p:sp>
      <p:sp>
        <p:nvSpPr>
          <p:cNvPr name="TextBox 91" id="91"/>
          <p:cNvSpPr txBox="true"/>
          <p:nvPr/>
        </p:nvSpPr>
        <p:spPr>
          <a:xfrm rot="0">
            <a:off x="10541111" y="3783399"/>
            <a:ext cx="4070592" cy="365759"/>
          </a:xfrm>
          <a:prstGeom prst="rect">
            <a:avLst/>
          </a:prstGeom>
        </p:spPr>
        <p:txBody>
          <a:bodyPr anchor="t" rtlCol="false" tIns="0" lIns="0" bIns="0" rIns="0">
            <a:spAutoFit/>
          </a:bodyPr>
          <a:lstStyle/>
          <a:p>
            <a:pPr algn="l" marL="0" indent="0" lvl="0">
              <a:lnSpc>
                <a:spcPts val="2940"/>
              </a:lnSpc>
              <a:spcBef>
                <a:spcPct val="0"/>
              </a:spcBef>
            </a:pPr>
            <a:r>
              <a:rPr lang="en-US" b="true" sz="2100">
                <a:solidFill>
                  <a:srgbClr val="000000"/>
                </a:solidFill>
                <a:latin typeface="Inter Bold"/>
                <a:ea typeface="Inter Bold"/>
                <a:cs typeface="Inter Bold"/>
                <a:sym typeface="Inter Bold"/>
              </a:rPr>
              <a:t>Adaptive Assessments</a:t>
            </a:r>
          </a:p>
        </p:txBody>
      </p:sp>
      <p:sp>
        <p:nvSpPr>
          <p:cNvPr name="TextBox 92" id="92"/>
          <p:cNvSpPr txBox="true"/>
          <p:nvPr/>
        </p:nvSpPr>
        <p:spPr>
          <a:xfrm rot="0">
            <a:off x="2753179" y="1561942"/>
            <a:ext cx="12781643" cy="251460"/>
          </a:xfrm>
          <a:prstGeom prst="rect">
            <a:avLst/>
          </a:prstGeom>
        </p:spPr>
        <p:txBody>
          <a:bodyPr anchor="t" rtlCol="false" tIns="0" lIns="0" bIns="0" rIns="0">
            <a:spAutoFit/>
          </a:bodyPr>
          <a:lstStyle/>
          <a:p>
            <a:pPr algn="ctr" marL="0" indent="0" lvl="0">
              <a:lnSpc>
                <a:spcPts val="1979"/>
              </a:lnSpc>
              <a:spcBef>
                <a:spcPct val="0"/>
              </a:spcBef>
            </a:pPr>
            <a:r>
              <a:rPr lang="en-US" b="true" sz="1799">
                <a:solidFill>
                  <a:srgbClr val="FF5757"/>
                </a:solidFill>
                <a:latin typeface="Inter Bold"/>
                <a:ea typeface="Inter Bold"/>
                <a:cs typeface="Inter Bold"/>
                <a:sym typeface="Inter Bold"/>
              </a:rPr>
              <a:t>Go-to Strategy</a:t>
            </a:r>
          </a:p>
        </p:txBody>
      </p:sp>
      <p:sp>
        <p:nvSpPr>
          <p:cNvPr name="TextBox 93" id="93"/>
          <p:cNvSpPr txBox="true"/>
          <p:nvPr/>
        </p:nvSpPr>
        <p:spPr>
          <a:xfrm rot="0">
            <a:off x="13803846" y="6864604"/>
            <a:ext cx="3298889" cy="1249679"/>
          </a:xfrm>
          <a:prstGeom prst="rect">
            <a:avLst/>
          </a:prstGeom>
        </p:spPr>
        <p:txBody>
          <a:bodyPr anchor="t" rtlCol="false" tIns="0" lIns="0" bIns="0" rIns="0">
            <a:spAutoFit/>
          </a:bodyPr>
          <a:lstStyle/>
          <a:p>
            <a:pPr algn="l">
              <a:lnSpc>
                <a:spcPts val="2520"/>
              </a:lnSpc>
            </a:pPr>
            <a:r>
              <a:rPr lang="en-US" b="true" sz="1800">
                <a:solidFill>
                  <a:srgbClr val="676E7B"/>
                </a:solidFill>
                <a:latin typeface="Inter Bold"/>
                <a:ea typeface="Inter Bold"/>
                <a:cs typeface="Inter Bold"/>
                <a:sym typeface="Inter Bold"/>
              </a:rPr>
              <a:t>Leverage automation and artificial intelligence to enhance your team's efficiency and productivity.</a:t>
            </a:r>
          </a:p>
        </p:txBody>
      </p:sp>
      <p:sp>
        <p:nvSpPr>
          <p:cNvPr name="TextBox 94" id="94"/>
          <p:cNvSpPr txBox="true"/>
          <p:nvPr/>
        </p:nvSpPr>
        <p:spPr>
          <a:xfrm rot="0">
            <a:off x="13803846" y="6395975"/>
            <a:ext cx="3976801" cy="365759"/>
          </a:xfrm>
          <a:prstGeom prst="rect">
            <a:avLst/>
          </a:prstGeom>
        </p:spPr>
        <p:txBody>
          <a:bodyPr anchor="t" rtlCol="false" tIns="0" lIns="0" bIns="0" rIns="0">
            <a:spAutoFit/>
          </a:bodyPr>
          <a:lstStyle/>
          <a:p>
            <a:pPr algn="l" marL="0" indent="0" lvl="0">
              <a:lnSpc>
                <a:spcPts val="2940"/>
              </a:lnSpc>
              <a:spcBef>
                <a:spcPct val="0"/>
              </a:spcBef>
            </a:pPr>
            <a:r>
              <a:rPr lang="en-US" b="true" sz="2100">
                <a:solidFill>
                  <a:srgbClr val="000000"/>
                </a:solidFill>
                <a:latin typeface="Inter Bold"/>
                <a:ea typeface="Inter Bold"/>
                <a:cs typeface="Inter Bold"/>
                <a:sym typeface="Inter Bold"/>
              </a:rPr>
              <a:t>Enhance Productivity</a:t>
            </a:r>
          </a:p>
        </p:txBody>
      </p:sp>
      <p:sp>
        <p:nvSpPr>
          <p:cNvPr name="TextBox 95" id="95"/>
          <p:cNvSpPr txBox="true"/>
          <p:nvPr/>
        </p:nvSpPr>
        <p:spPr>
          <a:xfrm rot="0">
            <a:off x="377600" y="340661"/>
            <a:ext cx="2773524" cy="251460"/>
          </a:xfrm>
          <a:prstGeom prst="rect">
            <a:avLst/>
          </a:prstGeom>
        </p:spPr>
        <p:txBody>
          <a:bodyPr anchor="t" rtlCol="false" tIns="0" lIns="0" bIns="0" rIns="0">
            <a:spAutoFit/>
          </a:bodyPr>
          <a:lstStyle/>
          <a:p>
            <a:pPr algn="ctr">
              <a:lnSpc>
                <a:spcPts val="1979"/>
              </a:lnSpc>
              <a:spcBef>
                <a:spcPct val="0"/>
              </a:spcBef>
            </a:pPr>
            <a:r>
              <a:rPr lang="en-US" b="true" sz="1799">
                <a:solidFill>
                  <a:srgbClr val="000000"/>
                </a:solidFill>
                <a:latin typeface="Libre Baskerville Bold"/>
                <a:ea typeface="Libre Baskerville Bold"/>
                <a:cs typeface="Libre Baskerville Bold"/>
                <a:sym typeface="Libre Baskerville Bold"/>
              </a:rPr>
              <a:t>RK Software Services</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EEEEEF"/>
        </a:solidFill>
      </p:bgPr>
    </p:bg>
    <p:spTree>
      <p:nvGrpSpPr>
        <p:cNvPr id="1" name=""/>
        <p:cNvGrpSpPr/>
        <p:nvPr/>
      </p:nvGrpSpPr>
      <p:grpSpPr>
        <a:xfrm>
          <a:off x="0" y="0"/>
          <a:ext cx="0" cy="0"/>
          <a:chOff x="0" y="0"/>
          <a:chExt cx="0" cy="0"/>
        </a:xfrm>
      </p:grpSpPr>
      <p:sp>
        <p:nvSpPr>
          <p:cNvPr name="TextBox 2" id="2"/>
          <p:cNvSpPr txBox="true"/>
          <p:nvPr/>
        </p:nvSpPr>
        <p:spPr>
          <a:xfrm rot="0">
            <a:off x="5265439" y="4207911"/>
            <a:ext cx="7757122" cy="711200"/>
          </a:xfrm>
          <a:prstGeom prst="rect">
            <a:avLst/>
          </a:prstGeom>
        </p:spPr>
        <p:txBody>
          <a:bodyPr anchor="t" rtlCol="false" tIns="0" lIns="0" bIns="0" rIns="0">
            <a:spAutoFit/>
          </a:bodyPr>
          <a:lstStyle/>
          <a:p>
            <a:pPr algn="ctr" marL="0" indent="0" lvl="0">
              <a:lnSpc>
                <a:spcPts val="5500"/>
              </a:lnSpc>
              <a:spcBef>
                <a:spcPct val="0"/>
              </a:spcBef>
            </a:pPr>
            <a:r>
              <a:rPr lang="en-US" b="true" sz="5000" spc="-50" strike="noStrike" u="none">
                <a:solidFill>
                  <a:srgbClr val="000000"/>
                </a:solidFill>
                <a:latin typeface="Libre Baskerville Bold"/>
                <a:ea typeface="Libre Baskerville Bold"/>
                <a:cs typeface="Libre Baskerville Bold"/>
                <a:sym typeface="Libre Baskerville Bold"/>
              </a:rPr>
              <a:t>Thank You</a:t>
            </a:r>
          </a:p>
        </p:txBody>
      </p:sp>
      <p:sp>
        <p:nvSpPr>
          <p:cNvPr name="TextBox 3" id="3"/>
          <p:cNvSpPr txBox="true"/>
          <p:nvPr/>
        </p:nvSpPr>
        <p:spPr>
          <a:xfrm rot="0">
            <a:off x="6454378" y="5018640"/>
            <a:ext cx="5379244" cy="273685"/>
          </a:xfrm>
          <a:prstGeom prst="rect">
            <a:avLst/>
          </a:prstGeom>
        </p:spPr>
        <p:txBody>
          <a:bodyPr anchor="t" rtlCol="false" tIns="0" lIns="0" bIns="0" rIns="0">
            <a:spAutoFit/>
          </a:bodyPr>
          <a:lstStyle/>
          <a:p>
            <a:pPr algn="ctr">
              <a:lnSpc>
                <a:spcPts val="2240"/>
              </a:lnSpc>
            </a:pPr>
            <a:r>
              <a:rPr lang="en-US" b="true" sz="1600" spc="16">
                <a:solidFill>
                  <a:srgbClr val="676E7B"/>
                </a:solidFill>
                <a:latin typeface="Inter Bold"/>
                <a:ea typeface="Inter Bold"/>
                <a:cs typeface="Inter Bold"/>
                <a:sym typeface="Inter Bold"/>
              </a:rPr>
              <a:t>Thank you for your time</a:t>
            </a:r>
          </a:p>
        </p:txBody>
      </p:sp>
      <p:grpSp>
        <p:nvGrpSpPr>
          <p:cNvPr name="Group 4" id="4"/>
          <p:cNvGrpSpPr/>
          <p:nvPr/>
        </p:nvGrpSpPr>
        <p:grpSpPr>
          <a:xfrm rot="-5400000">
            <a:off x="0" y="8429301"/>
            <a:ext cx="1857699" cy="1857699"/>
            <a:chOff x="0" y="0"/>
            <a:chExt cx="2476932" cy="2476932"/>
          </a:xfrm>
        </p:grpSpPr>
        <p:grpSp>
          <p:nvGrpSpPr>
            <p:cNvPr name="Group 5" id="5"/>
            <p:cNvGrpSpPr/>
            <p:nvPr/>
          </p:nvGrpSpPr>
          <p:grpSpPr>
            <a:xfrm rot="0">
              <a:off x="0" y="0"/>
              <a:ext cx="1238466" cy="1238466"/>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7" id="7"/>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8" id="8"/>
            <p:cNvGrpSpPr/>
            <p:nvPr/>
          </p:nvGrpSpPr>
          <p:grpSpPr>
            <a:xfrm rot="0">
              <a:off x="0" y="1238466"/>
              <a:ext cx="1238466" cy="1238466"/>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10" id="10"/>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11" id="11"/>
            <p:cNvGrpSpPr/>
            <p:nvPr/>
          </p:nvGrpSpPr>
          <p:grpSpPr>
            <a:xfrm rot="0">
              <a:off x="1238466" y="0"/>
              <a:ext cx="1238466" cy="1238466"/>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13" id="13"/>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grpSp>
        <p:nvGrpSpPr>
          <p:cNvPr name="Group 14" id="14"/>
          <p:cNvGrpSpPr/>
          <p:nvPr/>
        </p:nvGrpSpPr>
        <p:grpSpPr>
          <a:xfrm rot="5400000">
            <a:off x="11411802" y="2066203"/>
            <a:ext cx="2977181" cy="2977181"/>
            <a:chOff x="0" y="0"/>
            <a:chExt cx="3969575" cy="3969575"/>
          </a:xfrm>
        </p:grpSpPr>
        <p:grpSp>
          <p:nvGrpSpPr>
            <p:cNvPr name="Group 15" id="15"/>
            <p:cNvGrpSpPr/>
            <p:nvPr/>
          </p:nvGrpSpPr>
          <p:grpSpPr>
            <a:xfrm rot="0">
              <a:off x="0" y="0"/>
              <a:ext cx="1984788" cy="198478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17" id="17"/>
              <p:cNvSpPr txBox="true"/>
              <p:nvPr/>
            </p:nvSpPr>
            <p:spPr>
              <a:xfrm>
                <a:off x="0" y="19050"/>
                <a:ext cx="812800" cy="793750"/>
              </a:xfrm>
              <a:prstGeom prst="rect">
                <a:avLst/>
              </a:prstGeom>
            </p:spPr>
            <p:txBody>
              <a:bodyPr anchor="ctr" rtlCol="false" tIns="50800" lIns="50800" bIns="50800" rIns="50800"/>
              <a:lstStyle/>
              <a:p>
                <a:pPr algn="ctr">
                  <a:lnSpc>
                    <a:spcPts val="1980"/>
                  </a:lnSpc>
                </a:pPr>
              </a:p>
            </p:txBody>
          </p:sp>
        </p:grpSp>
        <p:grpSp>
          <p:nvGrpSpPr>
            <p:cNvPr name="Group 18" id="18"/>
            <p:cNvGrpSpPr/>
            <p:nvPr/>
          </p:nvGrpSpPr>
          <p:grpSpPr>
            <a:xfrm rot="0">
              <a:off x="0" y="1984788"/>
              <a:ext cx="1984788" cy="1984788"/>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20" id="20"/>
              <p:cNvSpPr txBox="true"/>
              <p:nvPr/>
            </p:nvSpPr>
            <p:spPr>
              <a:xfrm>
                <a:off x="0" y="19050"/>
                <a:ext cx="812800" cy="793750"/>
              </a:xfrm>
              <a:prstGeom prst="rect">
                <a:avLst/>
              </a:prstGeom>
            </p:spPr>
            <p:txBody>
              <a:bodyPr anchor="ctr" rtlCol="false" tIns="50800" lIns="50800" bIns="50800" rIns="50800"/>
              <a:lstStyle/>
              <a:p>
                <a:pPr algn="ctr">
                  <a:lnSpc>
                    <a:spcPts val="1980"/>
                  </a:lnSpc>
                </a:pPr>
              </a:p>
            </p:txBody>
          </p:sp>
        </p:grpSp>
        <p:grpSp>
          <p:nvGrpSpPr>
            <p:cNvPr name="Group 21" id="21"/>
            <p:cNvGrpSpPr/>
            <p:nvPr/>
          </p:nvGrpSpPr>
          <p:grpSpPr>
            <a:xfrm rot="0">
              <a:off x="1984788" y="0"/>
              <a:ext cx="1984788" cy="1984788"/>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23" id="23"/>
              <p:cNvSpPr txBox="true"/>
              <p:nvPr/>
            </p:nvSpPr>
            <p:spPr>
              <a:xfrm>
                <a:off x="0" y="19050"/>
                <a:ext cx="812800" cy="793750"/>
              </a:xfrm>
              <a:prstGeom prst="rect">
                <a:avLst/>
              </a:prstGeom>
            </p:spPr>
            <p:txBody>
              <a:bodyPr anchor="ctr" rtlCol="false" tIns="50800" lIns="50800" bIns="50800" rIns="50800"/>
              <a:lstStyle/>
              <a:p>
                <a:pPr algn="ctr">
                  <a:lnSpc>
                    <a:spcPts val="1980"/>
                  </a:lnSpc>
                </a:pPr>
              </a:p>
            </p:txBody>
          </p:sp>
        </p:grpSp>
      </p:grpSp>
      <p:grpSp>
        <p:nvGrpSpPr>
          <p:cNvPr name="Group 24" id="24"/>
          <p:cNvGrpSpPr/>
          <p:nvPr/>
        </p:nvGrpSpPr>
        <p:grpSpPr>
          <a:xfrm rot="5400000">
            <a:off x="5525495" y="1967693"/>
            <a:ext cx="1488591" cy="1488591"/>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26" id="26"/>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27" id="27"/>
          <p:cNvGrpSpPr/>
          <p:nvPr/>
        </p:nvGrpSpPr>
        <p:grpSpPr>
          <a:xfrm rot="5400000">
            <a:off x="4036904" y="6940710"/>
            <a:ext cx="1488591" cy="1488591"/>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29" id="29"/>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30" id="30"/>
          <p:cNvGrpSpPr/>
          <p:nvPr/>
        </p:nvGrpSpPr>
        <p:grpSpPr>
          <a:xfrm rot="5400000">
            <a:off x="4036904" y="3456284"/>
            <a:ext cx="1488591" cy="1488591"/>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32" id="32"/>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33" id="33"/>
          <p:cNvGrpSpPr/>
          <p:nvPr/>
        </p:nvGrpSpPr>
        <p:grpSpPr>
          <a:xfrm rot="5400000">
            <a:off x="11089327" y="7417953"/>
            <a:ext cx="1488591" cy="1488591"/>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35" id="35"/>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36" id="36"/>
          <p:cNvGrpSpPr/>
          <p:nvPr/>
        </p:nvGrpSpPr>
        <p:grpSpPr>
          <a:xfrm rot="5400000">
            <a:off x="2548314" y="6940710"/>
            <a:ext cx="1488591" cy="1488591"/>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1"/>
            </a:solidFill>
          </p:spPr>
        </p:sp>
        <p:sp>
          <p:nvSpPr>
            <p:cNvPr name="TextBox 38" id="38"/>
            <p:cNvSpPr txBox="true"/>
            <p:nvPr/>
          </p:nvSpPr>
          <p:spPr>
            <a:xfrm>
              <a:off x="0" y="19050"/>
              <a:ext cx="812800" cy="793750"/>
            </a:xfrm>
            <a:prstGeom prst="rect">
              <a:avLst/>
            </a:prstGeom>
          </p:spPr>
          <p:txBody>
            <a:bodyPr anchor="ctr" rtlCol="false" tIns="132573" lIns="132573" bIns="132573" rIns="132573"/>
            <a:lstStyle/>
            <a:p>
              <a:pPr algn="ctr">
                <a:lnSpc>
                  <a:spcPts val="1980"/>
                </a:lnSpc>
              </a:pPr>
            </a:p>
          </p:txBody>
        </p:sp>
      </p:grpSp>
      <p:grpSp>
        <p:nvGrpSpPr>
          <p:cNvPr name="Group 39" id="39"/>
          <p:cNvGrpSpPr/>
          <p:nvPr/>
        </p:nvGrpSpPr>
        <p:grpSpPr>
          <a:xfrm rot="-5400000">
            <a:off x="152400" y="8581701"/>
            <a:ext cx="1857699" cy="1857699"/>
            <a:chOff x="0" y="0"/>
            <a:chExt cx="2476932" cy="2476932"/>
          </a:xfrm>
        </p:grpSpPr>
        <p:grpSp>
          <p:nvGrpSpPr>
            <p:cNvPr name="Group 40" id="40"/>
            <p:cNvGrpSpPr/>
            <p:nvPr/>
          </p:nvGrpSpPr>
          <p:grpSpPr>
            <a:xfrm rot="0">
              <a:off x="0" y="0"/>
              <a:ext cx="1238466" cy="1238466"/>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1E1E2"/>
              </a:solidFill>
            </p:spPr>
          </p:sp>
          <p:sp>
            <p:nvSpPr>
              <p:cNvPr name="TextBox 42" id="42"/>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43" id="43"/>
            <p:cNvGrpSpPr/>
            <p:nvPr/>
          </p:nvGrpSpPr>
          <p:grpSpPr>
            <a:xfrm rot="0">
              <a:off x="0" y="1238466"/>
              <a:ext cx="1238466" cy="1238466"/>
              <a:chOff x="0" y="0"/>
              <a:chExt cx="812800" cy="812800"/>
            </a:xfrm>
          </p:grpSpPr>
          <p:sp>
            <p:nvSpPr>
              <p:cNvPr name="Freeform 44" id="4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BEBEC"/>
              </a:solidFill>
            </p:spPr>
          </p:sp>
          <p:sp>
            <p:nvSpPr>
              <p:cNvPr name="TextBox 45" id="45"/>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nvGrpSpPr>
            <p:cNvPr name="Group 46" id="46"/>
            <p:cNvGrpSpPr/>
            <p:nvPr/>
          </p:nvGrpSpPr>
          <p:grpSpPr>
            <a:xfrm rot="0">
              <a:off x="1238466" y="0"/>
              <a:ext cx="1238466" cy="1238466"/>
              <a:chOff x="0" y="0"/>
              <a:chExt cx="812800" cy="812800"/>
            </a:xfrm>
          </p:grpSpPr>
          <p:sp>
            <p:nvSpPr>
              <p:cNvPr name="Freeform 47" id="4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EAEAEB"/>
              </a:solidFill>
            </p:spPr>
          </p:sp>
          <p:sp>
            <p:nvSpPr>
              <p:cNvPr name="TextBox 48" id="48"/>
              <p:cNvSpPr txBox="true"/>
              <p:nvPr/>
            </p:nvSpPr>
            <p:spPr>
              <a:xfrm>
                <a:off x="0" y="19050"/>
                <a:ext cx="812800" cy="793750"/>
              </a:xfrm>
              <a:prstGeom prst="rect">
                <a:avLst/>
              </a:prstGeom>
            </p:spPr>
            <p:txBody>
              <a:bodyPr anchor="ctr" rtlCol="false" tIns="50800" lIns="50800" bIns="50800" rIns="50800"/>
              <a:lstStyle/>
              <a:p>
                <a:pPr algn="ctr">
                  <a:lnSpc>
                    <a:spcPts val="1979"/>
                  </a:lnSpc>
                </a:pPr>
              </a:p>
            </p:txBody>
          </p:sp>
        </p:grpSp>
      </p:grpSp>
      <p:sp>
        <p:nvSpPr>
          <p:cNvPr name="TextBox 49" id="49"/>
          <p:cNvSpPr txBox="true"/>
          <p:nvPr/>
        </p:nvSpPr>
        <p:spPr>
          <a:xfrm rot="0">
            <a:off x="377600" y="340661"/>
            <a:ext cx="2635339" cy="251460"/>
          </a:xfrm>
          <a:prstGeom prst="rect">
            <a:avLst/>
          </a:prstGeom>
        </p:spPr>
        <p:txBody>
          <a:bodyPr anchor="t" rtlCol="false" tIns="0" lIns="0" bIns="0" rIns="0">
            <a:spAutoFit/>
          </a:bodyPr>
          <a:lstStyle/>
          <a:p>
            <a:pPr algn="ctr">
              <a:lnSpc>
                <a:spcPts val="1979"/>
              </a:lnSpc>
              <a:spcBef>
                <a:spcPct val="0"/>
              </a:spcBef>
            </a:pPr>
            <a:r>
              <a:rPr lang="en-US" b="true" sz="1799">
                <a:solidFill>
                  <a:srgbClr val="000000"/>
                </a:solidFill>
                <a:latin typeface="Libre Baskerville Bold"/>
                <a:ea typeface="Libre Baskerville Bold"/>
                <a:cs typeface="Libre Baskerville Bold"/>
                <a:sym typeface="Libre Baskerville Bold"/>
              </a:rPr>
              <a:t>RK Software Services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DAGbd1RVOC8</dc:identifier>
  <dcterms:modified xsi:type="dcterms:W3CDTF">2011-08-01T06:04:30Z</dcterms:modified>
  <cp:revision>1</cp:revision>
  <dc:title>Your AI Integration Partner for Scalable Success</dc:title>
</cp:coreProperties>
</file>

<file path=docProps/thumbnail.jpeg>
</file>